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 id="2147483780" r:id="rId5"/>
  </p:sldMasterIdLst>
  <p:notesMasterIdLst>
    <p:notesMasterId r:id="rId31"/>
  </p:notesMasterIdLst>
  <p:handoutMasterIdLst>
    <p:handoutMasterId r:id="rId32"/>
  </p:handoutMasterIdLst>
  <p:sldIdLst>
    <p:sldId id="260" r:id="rId6"/>
    <p:sldId id="520" r:id="rId7"/>
    <p:sldId id="521" r:id="rId8"/>
    <p:sldId id="548" r:id="rId9"/>
    <p:sldId id="549" r:id="rId10"/>
    <p:sldId id="344" r:id="rId11"/>
    <p:sldId id="522" r:id="rId12"/>
    <p:sldId id="523" r:id="rId13"/>
    <p:sldId id="519" r:id="rId14"/>
    <p:sldId id="386" r:id="rId15"/>
    <p:sldId id="518" r:id="rId16"/>
    <p:sldId id="524" r:id="rId17"/>
    <p:sldId id="528" r:id="rId18"/>
    <p:sldId id="529" r:id="rId19"/>
    <p:sldId id="525" r:id="rId20"/>
    <p:sldId id="526" r:id="rId21"/>
    <p:sldId id="527" r:id="rId22"/>
    <p:sldId id="551" r:id="rId23"/>
    <p:sldId id="530" r:id="rId24"/>
    <p:sldId id="531" r:id="rId25"/>
    <p:sldId id="436" r:id="rId26"/>
    <p:sldId id="537" r:id="rId27"/>
    <p:sldId id="545" r:id="rId28"/>
    <p:sldId id="429" r:id="rId29"/>
    <p:sldId id="428" r:id="rId30"/>
  </p:sldIdLst>
  <p:sldSz cx="12192000" cy="68580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4" autoAdjust="0"/>
    <p:restoredTop sz="93792" autoAdjust="0"/>
  </p:normalViewPr>
  <p:slideViewPr>
    <p:cSldViewPr snapToGrid="0">
      <p:cViewPr varScale="1">
        <p:scale>
          <a:sx n="59" d="100"/>
          <a:sy n="59" d="100"/>
        </p:scale>
        <p:origin x="816" y="52"/>
      </p:cViewPr>
      <p:guideLst/>
    </p:cSldViewPr>
  </p:slideViewPr>
  <p:outlineViewPr>
    <p:cViewPr>
      <p:scale>
        <a:sx n="33" d="100"/>
        <a:sy n="33" d="100"/>
      </p:scale>
      <p:origin x="0" y="-5604"/>
    </p:cViewPr>
  </p:outlineViewPr>
  <p:notesTextViewPr>
    <p:cViewPr>
      <p:scale>
        <a:sx n="1" d="1"/>
        <a:sy n="1" d="1"/>
      </p:scale>
      <p:origin x="0" y="0"/>
    </p:cViewPr>
  </p:notesTextViewPr>
  <p:sorterViewPr>
    <p:cViewPr varScale="1">
      <p:scale>
        <a:sx n="100" d="100"/>
        <a:sy n="100" d="100"/>
      </p:scale>
      <p:origin x="0" y="-1324"/>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F80BBB6-ECFA-4DF4-AF28-C9CF86D02E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4C04D552-C6B7-405B-A7D6-0653E0E759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4C8F2A-AEAA-4835-8644-F52899FC945B}" type="datetime1">
              <a:rPr lang="de-DE" smtClean="0"/>
              <a:t>01.12.2023</a:t>
            </a:fld>
            <a:endParaRPr lang="de-DE" dirty="0"/>
          </a:p>
        </p:txBody>
      </p:sp>
      <p:sp>
        <p:nvSpPr>
          <p:cNvPr id="4" name="Fußzeilenplatzhalter 3">
            <a:extLst>
              <a:ext uri="{FF2B5EF4-FFF2-40B4-BE49-F238E27FC236}">
                <a16:creationId xmlns:a16="http://schemas.microsoft.com/office/drawing/2014/main" id="{9795B1B5-9C17-4DA4-8C5B-9A5E61F523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D01AB22-5FE6-4DBA-A1C4-2C0348DB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16C457-B0A6-44B9-9C17-C2B6ACA82FC7}" type="slidenum">
              <a:rPr lang="de-DE" smtClean="0"/>
              <a:t>‹Nr.›</a:t>
            </a:fld>
            <a:endParaRPr lang="de-DE"/>
          </a:p>
        </p:txBody>
      </p:sp>
    </p:spTree>
    <p:extLst>
      <p:ext uri="{BB962C8B-B14F-4D97-AF65-F5344CB8AC3E}">
        <p14:creationId xmlns:p14="http://schemas.microsoft.com/office/powerpoint/2010/main" val="4061823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7DC94-6124-4DED-969A-7405771D9E90}" type="datetime1">
              <a:rPr lang="de-DE" smtClean="0"/>
              <a:pPr/>
              <a:t>01.12.2023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dirty="0"/>
              <a:t>Textmasterformate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39250-3A6C-4704-A8C5-4B0439445B92}" type="slidenum">
              <a:rPr lang="de-DE" noProof="0" smtClean="0"/>
              <a:t>‹Nr.›</a:t>
            </a:fld>
            <a:endParaRPr lang="de-DE" noProof="0"/>
          </a:p>
        </p:txBody>
      </p:sp>
    </p:spTree>
    <p:extLst>
      <p:ext uri="{BB962C8B-B14F-4D97-AF65-F5344CB8AC3E}">
        <p14:creationId xmlns:p14="http://schemas.microsoft.com/office/powerpoint/2010/main" val="70880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3739250-3A6C-4704-A8C5-4B0439445B92}" type="slidenum">
              <a:rPr lang="de-DE" smtClean="0"/>
              <a:t>1</a:t>
            </a:fld>
            <a:endParaRPr lang="de-DE" dirty="0"/>
          </a:p>
        </p:txBody>
      </p:sp>
    </p:spTree>
    <p:extLst>
      <p:ext uri="{BB962C8B-B14F-4D97-AF65-F5344CB8AC3E}">
        <p14:creationId xmlns:p14="http://schemas.microsoft.com/office/powerpoint/2010/main" val="1361183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6" name="Rechteck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hteck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hteck 10"/>
          <p:cNvSpPr/>
          <p:nvPr userDrawn="1"/>
        </p:nvSpPr>
        <p:spPr>
          <a:xfrm>
            <a:off x="1447801" y="1411615"/>
            <a:ext cx="9296400" cy="4034770"/>
          </a:xfrm>
          <a:prstGeom prst="rect">
            <a:avLst/>
          </a:prstGeom>
          <a:solidFill>
            <a:schemeClr val="bg2"/>
          </a:solidFill>
          <a:ln w="9525" cap="sq" cmpd="sng" algn="ctr">
            <a:noFill/>
            <a:prstDash val="solid"/>
            <a:miter lim="800000"/>
          </a:ln>
          <a:effectLst/>
        </p:spPr>
        <p:txBody>
          <a:bodyPr/>
          <a:lstStyle/>
          <a:p>
            <a:endParaRPr lang="de-CH"/>
          </a:p>
        </p:txBody>
      </p:sp>
      <p:sp>
        <p:nvSpPr>
          <p:cNvPr id="15" name="Rechteck 14"/>
          <p:cNvSpPr/>
          <p:nvPr userDrawn="1"/>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uppe 3"/>
          <p:cNvGrpSpPr/>
          <p:nvPr userDrawn="1"/>
        </p:nvGrpSpPr>
        <p:grpSpPr>
          <a:xfrm>
            <a:off x="5250180" y="1267730"/>
            <a:ext cx="1691640" cy="645295"/>
            <a:chOff x="5318306" y="1386268"/>
            <a:chExt cx="1567331" cy="645295"/>
          </a:xfrm>
        </p:grpSpPr>
        <p:cxnSp>
          <p:nvCxnSpPr>
            <p:cNvPr id="17" name="Gerader Verbinde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de-DE" noProof="0" dirty="0"/>
              <a:t>Titelmasterformat durch Klicken bearbeiten</a:t>
            </a:r>
          </a:p>
        </p:txBody>
      </p:sp>
      <p:sp>
        <p:nvSpPr>
          <p:cNvPr id="3" name="Untertitel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sp>
        <p:nvSpPr>
          <p:cNvPr id="20" name="Datumsplatzhalter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n-lt"/>
              </a:defRPr>
            </a:lvl1pPr>
          </a:lstStyle>
          <a:p>
            <a:pPr rtl="0"/>
            <a:fld id="{FCC016FB-74F7-42A6-B40A-5F3C187FC011}" type="datetime1">
              <a:rPr lang="de-DE" noProof="0" smtClean="0"/>
              <a:t>01.12.2023</a:t>
            </a:fld>
            <a:endParaRPr lang="de-DE" noProof="0"/>
          </a:p>
        </p:txBody>
      </p:sp>
      <p:sp>
        <p:nvSpPr>
          <p:cNvPr id="21" name="Fußzeilenplatzhalter 20"/>
          <p:cNvSpPr>
            <a:spLocks noGrp="1"/>
          </p:cNvSpPr>
          <p:nvPr>
            <p:ph type="ftr" sz="quarter" idx="11"/>
          </p:nvPr>
        </p:nvSpPr>
        <p:spPr>
          <a:xfrm>
            <a:off x="1453896" y="5212080"/>
            <a:ext cx="5905500" cy="228600"/>
          </a:xfrm>
        </p:spPr>
        <p:txBody>
          <a:bodyPr rtlCol="0"/>
          <a:lstStyle>
            <a:lvl1pPr algn="l">
              <a:defRPr>
                <a:solidFill>
                  <a:schemeClr val="tx2"/>
                </a:solidFill>
              </a:defRPr>
            </a:lvl1pPr>
          </a:lstStyle>
          <a:p>
            <a:pPr rtl="0"/>
            <a:endParaRPr lang="de-DE" noProof="0" dirty="0"/>
          </a:p>
        </p:txBody>
      </p:sp>
      <p:sp>
        <p:nvSpPr>
          <p:cNvPr id="22" name="Foliennummernplatzhalter 21"/>
          <p:cNvSpPr>
            <a:spLocks noGrp="1"/>
          </p:cNvSpPr>
          <p:nvPr>
            <p:ph type="sldNum" sz="quarter" idx="12"/>
          </p:nvPr>
        </p:nvSpPr>
        <p:spPr>
          <a:xfrm>
            <a:off x="8606919" y="5212080"/>
            <a:ext cx="2111881" cy="228600"/>
          </a:xfrm>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dirty="0"/>
              <a:t>Titelmasterformat durch Klicken bearbeiten</a:t>
            </a:r>
          </a:p>
        </p:txBody>
      </p:sp>
      <p:sp>
        <p:nvSpPr>
          <p:cNvPr id="3" name="Vertikaler Textplatzhalter 2"/>
          <p:cNvSpPr>
            <a:spLocks noGrp="1"/>
          </p:cNvSpPr>
          <p:nvPr>
            <p:ph type="body" orient="vert" idx="1" hasCustomPrompt="1"/>
          </p:nvPr>
        </p:nvSpPr>
        <p:spPr/>
        <p:txBody>
          <a:bodyPr vert="eaVert"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lvl1pPr>
              <a:defRPr>
                <a:solidFill>
                  <a:schemeClr val="tx2"/>
                </a:solidFill>
              </a:defRPr>
            </a:lvl1pPr>
          </a:lstStyle>
          <a:p>
            <a:pPr rtl="0"/>
            <a:fld id="{E632D90A-F160-4E29-B917-0324056FE328}" type="datetime1">
              <a:rPr lang="de-DE" noProof="0" smtClean="0"/>
              <a:t>01.12.2023</a:t>
            </a:fld>
            <a:endParaRPr lang="de-DE" noProof="0"/>
          </a:p>
        </p:txBody>
      </p:sp>
      <p:sp>
        <p:nvSpPr>
          <p:cNvPr id="5" name="Fußzeilenplatzhalter 4"/>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8991600" y="762000"/>
            <a:ext cx="2362200" cy="5257800"/>
          </a:xfrm>
        </p:spPr>
        <p:txBody>
          <a:bodyPr vert="eaVert" rtlCol="0"/>
          <a:lstStyle/>
          <a:p>
            <a:pPr rtl="0"/>
            <a:r>
              <a:rPr lang="de-DE" noProof="0"/>
              <a:t>Titelmasterformat durch Klicken bearbeiten</a:t>
            </a:r>
          </a:p>
        </p:txBody>
      </p:sp>
      <p:sp>
        <p:nvSpPr>
          <p:cNvPr id="3" name="Vertikaler Textplatzhalter 2"/>
          <p:cNvSpPr>
            <a:spLocks noGrp="1"/>
          </p:cNvSpPr>
          <p:nvPr>
            <p:ph type="body" orient="vert" idx="1" hasCustomPrompt="1"/>
          </p:nvPr>
        </p:nvSpPr>
        <p:spPr>
          <a:xfrm>
            <a:off x="838200" y="762000"/>
            <a:ext cx="8077200" cy="5257800"/>
          </a:xfrm>
        </p:spPr>
        <p:txBody>
          <a:bodyPr vert="eaVert"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lvl1pPr>
              <a:defRPr>
                <a:solidFill>
                  <a:schemeClr val="tx2"/>
                </a:solidFill>
              </a:defRPr>
            </a:lvl1pPr>
          </a:lstStyle>
          <a:p>
            <a:pPr rtl="0"/>
            <a:fld id="{65057A16-B6BB-4CC1-89B0-3B8211FB229B}" type="datetime1">
              <a:rPr lang="de-DE" noProof="0" smtClean="0"/>
              <a:t>01.12.2023</a:t>
            </a:fld>
            <a:endParaRPr lang="de-DE" noProof="0"/>
          </a:p>
        </p:txBody>
      </p:sp>
      <p:sp>
        <p:nvSpPr>
          <p:cNvPr id="5" name="Fußzeilenplatzhalter 4"/>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B320B-6AC6-465C-86F1-D2A655871E5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E30EB199-3CB1-45CA-A222-7661FC80F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339A9080-64A1-44AE-8DAA-B4969F2AFC5B}"/>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5" name="Fußzeilenplatzhalter 4">
            <a:extLst>
              <a:ext uri="{FF2B5EF4-FFF2-40B4-BE49-F238E27FC236}">
                <a16:creationId xmlns:a16="http://schemas.microsoft.com/office/drawing/2014/main" id="{95530CDA-9264-47D0-AF8D-C59A252B581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E727DD0-A7C0-4DFA-B627-F8FA443D9953}"/>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400406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B97F3-E2A3-467A-82A9-54221B77A3D0}"/>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F33D80A8-8B9D-49E5-8814-7541E695997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00E8E6D-6F2B-4048-870E-AAC9EF652BFE}"/>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5" name="Fußzeilenplatzhalter 4">
            <a:extLst>
              <a:ext uri="{FF2B5EF4-FFF2-40B4-BE49-F238E27FC236}">
                <a16:creationId xmlns:a16="http://schemas.microsoft.com/office/drawing/2014/main" id="{0704ADB0-FA45-4316-AF0D-8D777329B6F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89E21BA-DFF5-47F0-B6C1-25D8D4A6694F}"/>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1335339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B6828-9A53-470C-982D-CFCC32EBA76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5532603-0F8E-4690-910E-BAA1845A3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96CDA89-2382-44D5-AF3D-490D92E283EF}"/>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5" name="Fußzeilenplatzhalter 4">
            <a:extLst>
              <a:ext uri="{FF2B5EF4-FFF2-40B4-BE49-F238E27FC236}">
                <a16:creationId xmlns:a16="http://schemas.microsoft.com/office/drawing/2014/main" id="{E6D8E2AA-A2B1-4B45-98CA-1230146EFF7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AAFC070-6EB1-49B1-B517-BABDB88DEEED}"/>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3884756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6A45E-E3EA-473A-9EF1-7F974441C5E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F86FB532-F729-42EF-B036-2950FF4D77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550D311F-B917-4226-BB14-7F812C16B78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EDA20645-F72B-424F-A085-23BD10E19FF6}"/>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6" name="Fußzeilenplatzhalter 5">
            <a:extLst>
              <a:ext uri="{FF2B5EF4-FFF2-40B4-BE49-F238E27FC236}">
                <a16:creationId xmlns:a16="http://schemas.microsoft.com/office/drawing/2014/main" id="{2B919A52-C9AE-4BC8-9E50-21B2059B678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CCD7163-D1BB-4333-94B3-A93D1DD4FC24}"/>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112026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4BABE-0309-4AE2-B86B-6544FFA777EC}"/>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9CD9F779-E164-45E7-809B-96D39FE37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E2665EF-7B55-40FF-A2AB-6B9A29A42E6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F9346948-4662-47E9-B688-B947C3BE9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4B82A94-F1B8-4854-8268-8DC4B0D727F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97A5FD4F-FB67-4DCA-866A-AAA786E1ACDD}"/>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8" name="Fußzeilenplatzhalter 7">
            <a:extLst>
              <a:ext uri="{FF2B5EF4-FFF2-40B4-BE49-F238E27FC236}">
                <a16:creationId xmlns:a16="http://schemas.microsoft.com/office/drawing/2014/main" id="{73B41550-B667-439E-A705-60126A12D108}"/>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ECB410F1-A68A-41E5-9D21-D283A6B25AB2}"/>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9103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2146A-C550-4345-9C5A-4F932400912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443B66B4-7F7B-4F1D-953E-F58D5F72DA1B}"/>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4" name="Fußzeilenplatzhalter 3">
            <a:extLst>
              <a:ext uri="{FF2B5EF4-FFF2-40B4-BE49-F238E27FC236}">
                <a16:creationId xmlns:a16="http://schemas.microsoft.com/office/drawing/2014/main" id="{0A7AF42A-10AD-4E91-9449-12641192CE43}"/>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402270B9-F06B-4575-8439-B66DC15D6F79}"/>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2738829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3FA3F28-A5F4-451B-82F2-088788487FE8}"/>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3" name="Fußzeilenplatzhalter 2">
            <a:extLst>
              <a:ext uri="{FF2B5EF4-FFF2-40B4-BE49-F238E27FC236}">
                <a16:creationId xmlns:a16="http://schemas.microsoft.com/office/drawing/2014/main" id="{0236B8E6-AE2F-4D72-9FC6-4B08C53BC3AC}"/>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3179D934-4D15-4A62-932C-CF98102A719A}"/>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312673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F11EC-0059-4DC5-A231-53E4E4AF816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D0CC478F-838C-4CAF-AC00-E892B6E1C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076D4A3-1CF7-4D65-B5DB-D562CD0FD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C4A39C4-C02F-4A60-907E-7AA1388A0DEA}"/>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6" name="Fußzeilenplatzhalter 5">
            <a:extLst>
              <a:ext uri="{FF2B5EF4-FFF2-40B4-BE49-F238E27FC236}">
                <a16:creationId xmlns:a16="http://schemas.microsoft.com/office/drawing/2014/main" id="{A785EC73-59AE-4CEB-B27A-433AD0CAE21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3A3D190-65FC-49F2-8A3C-5BD73A69BEBB}"/>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353382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idx="1" hasCustomPrompt="1"/>
          </p:nvPr>
        </p:nvSpPr>
        <p:spPr/>
        <p:txBody>
          <a:bodyPr rtlCol="0"/>
          <a:lstStyle>
            <a:lvl1pPr>
              <a:defRPr sz="1800"/>
            </a:lvl1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lvl1pPr>
              <a:defRPr>
                <a:solidFill>
                  <a:schemeClr val="tx2"/>
                </a:solidFill>
              </a:defRPr>
            </a:lvl1pPr>
          </a:lstStyle>
          <a:p>
            <a:pPr rtl="0"/>
            <a:fld id="{97C73DEF-F898-44C4-ABA4-525370633853}" type="datetime1">
              <a:rPr lang="de-DE" noProof="0" smtClean="0"/>
              <a:t>01.12.2023</a:t>
            </a:fld>
            <a:endParaRPr lang="de-DE" noProof="0"/>
          </a:p>
        </p:txBody>
      </p:sp>
      <p:sp>
        <p:nvSpPr>
          <p:cNvPr id="5" name="Fußzeilenplatzhalter 4"/>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AC91E-77DF-4815-9531-7C1225FBAA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FB722C59-95D8-406C-918F-95D5E7D9A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5EF2BE80-8844-47A0-AFF5-5AB42FF63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63B59E2-D4B1-41D1-BDB0-EB5567CF6C28}"/>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6" name="Fußzeilenplatzhalter 5">
            <a:extLst>
              <a:ext uri="{FF2B5EF4-FFF2-40B4-BE49-F238E27FC236}">
                <a16:creationId xmlns:a16="http://schemas.microsoft.com/office/drawing/2014/main" id="{4D4022E0-6244-4C75-A8D6-20EE1263082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6A4C838-AD00-41A5-9182-01CF7AC6B8B8}"/>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1894750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F27F3-F7DB-411B-AE9B-2101B9B78C9A}"/>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6AC82A1A-8B5C-4A40-90E4-A9A4D49AA33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138328E-C627-4198-9257-CEDEDEDF1BAF}"/>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5" name="Fußzeilenplatzhalter 4">
            <a:extLst>
              <a:ext uri="{FF2B5EF4-FFF2-40B4-BE49-F238E27FC236}">
                <a16:creationId xmlns:a16="http://schemas.microsoft.com/office/drawing/2014/main" id="{59245D27-09DD-4606-9259-792BAECE96D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9F992BA-0A6E-4847-86E0-04C49CA51EF4}"/>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875967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6229BFB-9A94-4007-9DF7-0E05A944AB0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86D2F2AC-203B-494D-9864-9DFC38182EC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A66521C-7A96-40A1-816C-71421E125FAD}"/>
              </a:ext>
            </a:extLst>
          </p:cNvPr>
          <p:cNvSpPr>
            <a:spLocks noGrp="1"/>
          </p:cNvSpPr>
          <p:nvPr>
            <p:ph type="dt" sz="half" idx="10"/>
          </p:nvPr>
        </p:nvSpPr>
        <p:spPr/>
        <p:txBody>
          <a:bodyPr/>
          <a:lstStyle/>
          <a:p>
            <a:fld id="{F19D0A9F-A179-4284-A99C-46274DC92C79}" type="datetimeFigureOut">
              <a:rPr lang="de-CH" smtClean="0"/>
              <a:t>01.12.2023</a:t>
            </a:fld>
            <a:endParaRPr lang="de-CH"/>
          </a:p>
        </p:txBody>
      </p:sp>
      <p:sp>
        <p:nvSpPr>
          <p:cNvPr id="5" name="Fußzeilenplatzhalter 4">
            <a:extLst>
              <a:ext uri="{FF2B5EF4-FFF2-40B4-BE49-F238E27FC236}">
                <a16:creationId xmlns:a16="http://schemas.microsoft.com/office/drawing/2014/main" id="{9FFACFC7-954B-4C6F-B4B5-CC26BBD26A2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CE0F0E4-6B79-47DC-90BE-6213CA3739E4}"/>
              </a:ext>
            </a:extLst>
          </p:cNvPr>
          <p:cNvSpPr>
            <a:spLocks noGrp="1"/>
          </p:cNvSpPr>
          <p:nvPr>
            <p:ph type="sldNum" sz="quarter" idx="12"/>
          </p:nvPr>
        </p:nvSpPr>
        <p:spPr/>
        <p:txBody>
          <a:bodyPr/>
          <a:lstStyle/>
          <a:p>
            <a:fld id="{187E9CA5-337C-44F4-8F1F-795CCBA3E86B}" type="slidenum">
              <a:rPr lang="de-CH" smtClean="0"/>
              <a:t>‹Nr.›</a:t>
            </a:fld>
            <a:endParaRPr lang="de-CH"/>
          </a:p>
        </p:txBody>
      </p:sp>
    </p:spTree>
    <p:extLst>
      <p:ext uri="{BB962C8B-B14F-4D97-AF65-F5344CB8AC3E}">
        <p14:creationId xmlns:p14="http://schemas.microsoft.com/office/powerpoint/2010/main" val="15940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9" name="Rechteck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hteck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hteck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hteck 29"/>
          <p:cNvSpPr/>
          <p:nvPr userDrawn="1"/>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uppe 30"/>
          <p:cNvGrpSpPr/>
          <p:nvPr userDrawn="1"/>
        </p:nvGrpSpPr>
        <p:grpSpPr>
          <a:xfrm>
            <a:off x="5250180" y="1267730"/>
            <a:ext cx="1691640" cy="645295"/>
            <a:chOff x="5318306" y="1386268"/>
            <a:chExt cx="1567331" cy="645295"/>
          </a:xfrm>
        </p:grpSpPr>
        <p:cxnSp>
          <p:nvCxnSpPr>
            <p:cNvPr id="32" name="Gerader Verbinde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hasCustomPrompt="1"/>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Textmasterformate bearbeiten</a:t>
            </a:r>
          </a:p>
        </p:txBody>
      </p:sp>
      <p:sp>
        <p:nvSpPr>
          <p:cNvPr id="4" name="Datumsplatzhalter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n-lt"/>
                <a:ea typeface="+mn-ea"/>
                <a:cs typeface="+mn-cs"/>
              </a:defRPr>
            </a:lvl1pPr>
          </a:lstStyle>
          <a:p>
            <a:pPr rtl="0"/>
            <a:fld id="{F9F13078-3E15-44F9-B461-1CF22A9EC113}" type="datetime1">
              <a:rPr lang="de-DE" noProof="0" smtClean="0"/>
              <a:t>01.12.2023</a:t>
            </a:fld>
            <a:endParaRPr lang="de-DE" noProof="0"/>
          </a:p>
        </p:txBody>
      </p:sp>
      <p:sp>
        <p:nvSpPr>
          <p:cNvPr id="5" name="Fußzeilenplatzhalter 4"/>
          <p:cNvSpPr>
            <a:spLocks noGrp="1"/>
          </p:cNvSpPr>
          <p:nvPr>
            <p:ph type="ftr" sz="quarter" idx="11"/>
          </p:nvPr>
        </p:nvSpPr>
        <p:spPr>
          <a:xfrm>
            <a:off x="1453896" y="5212080"/>
            <a:ext cx="5907024" cy="228600"/>
          </a:xfrm>
        </p:spPr>
        <p:txBody>
          <a:bodyPr rtlCol="0"/>
          <a:lstStyle>
            <a:lvl1pPr algn="l">
              <a:defRPr>
                <a:solidFill>
                  <a:schemeClr val="tx2"/>
                </a:solidFill>
              </a:defRPr>
            </a:lvl1pPr>
          </a:lstStyle>
          <a:p>
            <a:pPr rtl="0"/>
            <a:endParaRPr lang="de-DE" noProof="0"/>
          </a:p>
        </p:txBody>
      </p:sp>
      <p:sp>
        <p:nvSpPr>
          <p:cNvPr id="6" name="Foliennummernplatzhalter 5"/>
          <p:cNvSpPr>
            <a:spLocks noGrp="1"/>
          </p:cNvSpPr>
          <p:nvPr>
            <p:ph type="sldNum" sz="quarter" idx="12"/>
          </p:nvPr>
        </p:nvSpPr>
        <p:spPr>
          <a:xfrm>
            <a:off x="8604504" y="5212080"/>
            <a:ext cx="2112264" cy="228600"/>
          </a:xfrm>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Datumsplatzhalter 4"/>
          <p:cNvSpPr>
            <a:spLocks noGrp="1"/>
          </p:cNvSpPr>
          <p:nvPr>
            <p:ph type="dt" sz="half" idx="10"/>
          </p:nvPr>
        </p:nvSpPr>
        <p:spPr/>
        <p:txBody>
          <a:bodyPr rtlCol="0"/>
          <a:lstStyle>
            <a:lvl1pPr>
              <a:defRPr>
                <a:solidFill>
                  <a:schemeClr val="tx2"/>
                </a:solidFill>
              </a:defRPr>
            </a:lvl1pPr>
          </a:lstStyle>
          <a:p>
            <a:pPr rtl="0"/>
            <a:fld id="{C4E4A888-7D9D-4858-9DC9-D3AD6BB42A4F}" type="datetime1">
              <a:rPr lang="de-DE" noProof="0" smtClean="0"/>
              <a:t>01.12.2023</a:t>
            </a:fld>
            <a:endParaRPr lang="de-DE" noProof="0"/>
          </a:p>
        </p:txBody>
      </p:sp>
      <p:sp>
        <p:nvSpPr>
          <p:cNvPr id="6" name="Fußzeilenplatzhalter 5"/>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7" name="Foliennummernplatzhalter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66800" y="642594"/>
            <a:ext cx="7150100" cy="1618006"/>
          </a:xfrm>
        </p:spPr>
        <p:txBody>
          <a:bodyPr rtlCol="0"/>
          <a:lstStyle/>
          <a:p>
            <a:pPr rtl="0"/>
            <a:r>
              <a:rPr lang="de-DE" noProof="0" dirty="0"/>
              <a:t>Titelmasterformat durch Klicken bearbeiten</a:t>
            </a:r>
          </a:p>
        </p:txBody>
      </p:sp>
      <p:sp>
        <p:nvSpPr>
          <p:cNvPr id="4" name="Inhaltsplatzhalter 3"/>
          <p:cNvSpPr>
            <a:spLocks noGrp="1"/>
          </p:cNvSpPr>
          <p:nvPr>
            <p:ph sz="half" idx="2" hasCustomPrompt="1"/>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p:cNvSpPr>
            <a:spLocks noGrp="1"/>
          </p:cNvSpPr>
          <p:nvPr>
            <p:ph type="dt" sz="half" idx="10"/>
          </p:nvPr>
        </p:nvSpPr>
        <p:spPr/>
        <p:txBody>
          <a:bodyPr rtlCol="0"/>
          <a:lstStyle>
            <a:lvl1pPr>
              <a:defRPr>
                <a:solidFill>
                  <a:schemeClr val="tx2"/>
                </a:solidFill>
              </a:defRPr>
            </a:lvl1pPr>
          </a:lstStyle>
          <a:p>
            <a:pPr rtl="0"/>
            <a:fld id="{A89FCC69-BA64-417F-9B71-CAE62315778E}" type="datetime1">
              <a:rPr lang="de-DE" noProof="0" smtClean="0"/>
              <a:t>01.12.2023</a:t>
            </a:fld>
            <a:endParaRPr lang="de-DE" noProof="0"/>
          </a:p>
        </p:txBody>
      </p:sp>
      <p:sp>
        <p:nvSpPr>
          <p:cNvPr id="8" name="Fußzeilenplatzhalter 7"/>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9" name="Foliennummernplatzhalter 8"/>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
        <p:nvSpPr>
          <p:cNvPr id="10" name="Rechteck 9">
            <a:extLst>
              <a:ext uri="{FF2B5EF4-FFF2-40B4-BE49-F238E27FC236}">
                <a16:creationId xmlns:a16="http://schemas.microsoft.com/office/drawing/2014/main" id="{06079403-0ABA-6244-C90A-00634F1F3A85}"/>
              </a:ext>
            </a:extLst>
          </p:cNvPr>
          <p:cNvSpPr>
            <a:spLocks/>
          </p:cNvSpPr>
          <p:nvPr userDrawn="1"/>
        </p:nvSpPr>
        <p:spPr>
          <a:xfrm>
            <a:off x="8702040" y="513926"/>
            <a:ext cx="2926080" cy="17466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dirty="0"/>
              <a:t>Titelmasterformat durch Klicken bearbeiten</a:t>
            </a:r>
          </a:p>
        </p:txBody>
      </p:sp>
      <p:sp>
        <p:nvSpPr>
          <p:cNvPr id="3" name="Datumsplatzhalter 2"/>
          <p:cNvSpPr>
            <a:spLocks noGrp="1"/>
          </p:cNvSpPr>
          <p:nvPr>
            <p:ph type="dt" sz="half" idx="10"/>
          </p:nvPr>
        </p:nvSpPr>
        <p:spPr/>
        <p:txBody>
          <a:bodyPr rtlCol="0"/>
          <a:lstStyle>
            <a:lvl1pPr>
              <a:defRPr>
                <a:solidFill>
                  <a:schemeClr val="tx2"/>
                </a:solidFill>
              </a:defRPr>
            </a:lvl1pPr>
          </a:lstStyle>
          <a:p>
            <a:pPr rtl="0"/>
            <a:fld id="{4B6FEC1A-1C0F-4FE6-A4ED-702155C5DE72}" type="datetime1">
              <a:rPr lang="de-DE" noProof="0" smtClean="0"/>
              <a:t>01.12.2023</a:t>
            </a:fld>
            <a:endParaRPr lang="de-DE" noProof="0"/>
          </a:p>
        </p:txBody>
      </p:sp>
      <p:sp>
        <p:nvSpPr>
          <p:cNvPr id="4" name="Fußzeilenplatzhalter 3"/>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5" name="Foliennummernplatzhalter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solidFill>
                  <a:schemeClr val="tx2"/>
                </a:solidFill>
              </a:defRPr>
            </a:lvl1pPr>
          </a:lstStyle>
          <a:p>
            <a:pPr rtl="0"/>
            <a:fld id="{E1FE9054-C1A6-46E3-B042-191270EFEEF7}" type="datetime1">
              <a:rPr lang="de-DE" noProof="0" smtClean="0"/>
              <a:t>01.12.2023</a:t>
            </a:fld>
            <a:endParaRPr lang="de-DE" noProof="0"/>
          </a:p>
        </p:txBody>
      </p:sp>
      <p:sp>
        <p:nvSpPr>
          <p:cNvPr id="3" name="Fußzeilenplatzhalter 2"/>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4" name="Foliennummernplatzhalter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Beschriftung">
    <p:spTree>
      <p:nvGrpSpPr>
        <p:cNvPr id="1" name=""/>
        <p:cNvGrpSpPr/>
        <p:nvPr/>
      </p:nvGrpSpPr>
      <p:grpSpPr>
        <a:xfrm>
          <a:off x="0" y="0"/>
          <a:ext cx="0" cy="0"/>
          <a:chOff x="0" y="0"/>
          <a:chExt cx="0" cy="0"/>
        </a:xfrm>
      </p:grpSpPr>
      <p:sp>
        <p:nvSpPr>
          <p:cNvPr id="14" name="Rechteck 13"/>
          <p:cNvSpPr/>
          <p:nvPr/>
        </p:nvSpPr>
        <p:spPr>
          <a:xfrm>
            <a:off x="175595" y="237744"/>
            <a:ext cx="11823365"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hteck 15"/>
          <p:cNvSpPr/>
          <p:nvPr/>
        </p:nvSpPr>
        <p:spPr>
          <a:xfrm>
            <a:off x="264160" y="237744"/>
            <a:ext cx="11643360" cy="6245352"/>
          </a:xfrm>
          <a:prstGeom prst="rect">
            <a:avLst/>
          </a:prstGeom>
          <a:solidFill>
            <a:schemeClr val="accent6">
              <a:lumMod val="75000"/>
            </a:schemeClr>
          </a:solidFill>
          <a:ln w="6350" cap="sq" cmpd="sng" algn="ctr">
            <a:noFill/>
            <a:prstDash val="solid"/>
            <a:miter lim="800000"/>
          </a:ln>
          <a:effectLst/>
        </p:spPr>
      </p:sp>
      <p:sp>
        <p:nvSpPr>
          <p:cNvPr id="15" name="Rechteck 14"/>
          <p:cNvSpPr>
            <a:spLocks/>
          </p:cNvSpPr>
          <p:nvPr/>
        </p:nvSpPr>
        <p:spPr>
          <a:xfrm>
            <a:off x="8909896" y="1989072"/>
            <a:ext cx="2926080" cy="44009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389465" y="387432"/>
            <a:ext cx="11422110" cy="1508591"/>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pPr rtl="0"/>
            <a:r>
              <a:rPr lang="de-DE" noProof="0" dirty="0"/>
              <a:t>Titelmasterformat durch Klicken bearbeiten</a:t>
            </a:r>
          </a:p>
        </p:txBody>
      </p:sp>
      <p:sp>
        <p:nvSpPr>
          <p:cNvPr id="3" name="Inhaltsplatzhalter 2"/>
          <p:cNvSpPr>
            <a:spLocks noGrp="1"/>
          </p:cNvSpPr>
          <p:nvPr>
            <p:ph idx="1" hasCustomPrompt="1"/>
          </p:nvPr>
        </p:nvSpPr>
        <p:spPr>
          <a:xfrm>
            <a:off x="389464" y="1989072"/>
            <a:ext cx="8358871" cy="4082004"/>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9173391" y="2245360"/>
            <a:ext cx="2430780" cy="3876127"/>
          </a:xfrm>
        </p:spPr>
        <p:txBody>
          <a:bodyPr rtlCol="0">
            <a:normAutofit/>
          </a:bodyPr>
          <a:lstStyle>
            <a:lvl1pPr marL="0" indent="0">
              <a:lnSpc>
                <a:spcPct val="110000"/>
              </a:lnSpc>
              <a:spcBef>
                <a:spcPts val="800"/>
              </a:spcBef>
              <a:buNone/>
              <a:defRPr sz="2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solidFill>
                  <a:schemeClr val="tx2"/>
                </a:solidFill>
              </a:defRPr>
            </a:lvl1pPr>
          </a:lstStyle>
          <a:p>
            <a:pPr rtl="0"/>
            <a:fld id="{B7607317-B0DB-42E0-89EB-3BDE5B3954D5}" type="datetime1">
              <a:rPr lang="de-DE" noProof="0" smtClean="0"/>
              <a:t>01.12.2023</a:t>
            </a:fld>
            <a:endParaRPr lang="de-DE" noProof="0"/>
          </a:p>
        </p:txBody>
      </p:sp>
      <p:sp>
        <p:nvSpPr>
          <p:cNvPr id="6" name="Fußzeilenplatzhalter 5"/>
          <p:cNvSpPr>
            <a:spLocks noGrp="1"/>
          </p:cNvSpPr>
          <p:nvPr>
            <p:ph type="ftr" sz="quarter" idx="11"/>
          </p:nvPr>
        </p:nvSpPr>
        <p:spPr>
          <a:xfrm>
            <a:off x="3439158" y="6214535"/>
            <a:ext cx="5184648" cy="256032"/>
          </a:xfrm>
        </p:spPr>
        <p:txBody>
          <a:bodyPr rtlCol="0"/>
          <a:lstStyle>
            <a:lvl1pPr algn="r">
              <a:defRPr>
                <a:solidFill>
                  <a:schemeClr val="tx2"/>
                </a:solidFill>
              </a:defRPr>
            </a:lvl1pPr>
          </a:lstStyle>
          <a:p>
            <a:pPr rtl="0"/>
            <a:endParaRPr lang="de-DE" noProof="0"/>
          </a:p>
        </p:txBody>
      </p:sp>
      <p:sp>
        <p:nvSpPr>
          <p:cNvPr id="7" name="Foliennummernplatzhalter 6"/>
          <p:cNvSpPr>
            <a:spLocks noGrp="1"/>
          </p:cNvSpPr>
          <p:nvPr>
            <p:ph type="sldNum" sz="quarter" idx="12"/>
          </p:nvPr>
        </p:nvSpPr>
        <p:spPr/>
        <p:txBody>
          <a:bodyPr rtlCol="0"/>
          <a:lstStyle>
            <a:lvl1pPr>
              <a:defRPr>
                <a:solidFill>
                  <a:schemeClr val="bg2"/>
                </a:solidFill>
              </a:defRPr>
            </a:lvl1pPr>
          </a:lstStyle>
          <a:p>
            <a:pPr rtl="0"/>
            <a:fld id="{4FAB73BC-B049-4115-A692-8D63A059BFB8}" type="slidenum">
              <a:rPr lang="de-DE" noProof="0" smtClean="0"/>
              <a:pPr/>
              <a:t>‹Nr.›</a:t>
            </a:fld>
            <a:endParaRPr lang="de-DE" noProof="0"/>
          </a:p>
        </p:txBody>
      </p:sp>
      <p:sp>
        <p:nvSpPr>
          <p:cNvPr id="11" name="Rechteck 10"/>
          <p:cNvSpPr>
            <a:spLocks/>
          </p:cNvSpPr>
          <p:nvPr/>
        </p:nvSpPr>
        <p:spPr>
          <a:xfrm>
            <a:off x="9022655" y="2113280"/>
            <a:ext cx="2651760" cy="4133310"/>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14" name="Rechteck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hteck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9296400" y="603504"/>
            <a:ext cx="2432304" cy="1645920"/>
          </a:xfrm>
        </p:spPr>
        <p:txBody>
          <a:bodyPr rtlCol="0" anchor="b">
            <a:noAutofit/>
          </a:bodyPr>
          <a:lstStyle>
            <a:lvl1pPr algn="l">
              <a:defRPr sz="2800" b="0">
                <a:solidFill>
                  <a:schemeClr val="tx1"/>
                </a:solidFill>
                <a:latin typeface="+mj-lt"/>
              </a:defRPr>
            </a:lvl1pPr>
          </a:lstStyle>
          <a:p>
            <a:pPr rtl="0"/>
            <a:r>
              <a:rPr lang="de-DE" noProof="0"/>
              <a:t>Titelmasterformat durch Klicken bearbeiten</a:t>
            </a:r>
          </a:p>
        </p:txBody>
      </p:sp>
      <p:sp>
        <p:nvSpPr>
          <p:cNvPr id="3" name="Bildplatzhalter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bearbeiten</a:t>
            </a:r>
          </a:p>
        </p:txBody>
      </p:sp>
      <p:sp>
        <p:nvSpPr>
          <p:cNvPr id="5" name="Datumsplatzhalter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defRPr>
            </a:lvl1pPr>
          </a:lstStyle>
          <a:p>
            <a:pPr rtl="0"/>
            <a:fld id="{DBB12D4F-548F-4C42-BFEE-EB4C0BC177B6}" type="datetime1">
              <a:rPr lang="de-DE" noProof="0" smtClean="0"/>
              <a:t>01.12.2023</a:t>
            </a:fld>
            <a:endParaRPr lang="de-DE" noProof="0"/>
          </a:p>
        </p:txBody>
      </p:sp>
      <p:sp>
        <p:nvSpPr>
          <p:cNvPr id="6" name="Fußzeilenplatzhalter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rtl="0"/>
            <a:endParaRPr lang="de-DE" noProof="0"/>
          </a:p>
        </p:txBody>
      </p:sp>
      <p:sp>
        <p:nvSpPr>
          <p:cNvPr id="7" name="Foliennummernplatzhalter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7" name="Rechteck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hteck 7"/>
          <p:cNvSpPr/>
          <p:nvPr/>
        </p:nvSpPr>
        <p:spPr>
          <a:xfrm>
            <a:off x="371856" y="374904"/>
            <a:ext cx="11448288" cy="6108192"/>
          </a:xfrm>
          <a:prstGeom prst="rect">
            <a:avLst/>
          </a:prstGeom>
          <a:solidFill>
            <a:schemeClr val="accent6">
              <a:lumMod val="75000"/>
            </a:schemeClr>
          </a:solidFill>
          <a:ln w="6350" cap="sq" cmpd="sng" algn="ctr">
            <a:noFill/>
            <a:prstDash val="solid"/>
            <a:miter lim="800000"/>
          </a:ln>
          <a:effectLst/>
        </p:spPr>
      </p:sp>
      <p:sp>
        <p:nvSpPr>
          <p:cNvPr id="2" name="Titelplatzhalt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pPr rtl="0"/>
            <a:fld id="{6DB8F1FD-50EA-40C6-BF88-303FB2DB4F91}" type="datetime1">
              <a:rPr lang="de-DE" noProof="0" smtClean="0"/>
              <a:t>01.12.2023</a:t>
            </a:fld>
            <a:endParaRPr lang="de-DE" noProof="0"/>
          </a:p>
        </p:txBody>
      </p:sp>
      <p:sp>
        <p:nvSpPr>
          <p:cNvPr id="5" name="Fußzeilenplatzhalt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pPr rtl="0"/>
            <a:endParaRPr lang="de-DE" noProof="0"/>
          </a:p>
        </p:txBody>
      </p:sp>
      <p:sp>
        <p:nvSpPr>
          <p:cNvPr id="6" name="Foliennummernplatzhalt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pPr rtl="0"/>
            <a:fld id="{4FAB73BC-B049-4115-A692-8D63A059BFB8}" type="slidenum">
              <a:rPr lang="de-DE" noProof="0" smtClean="0"/>
              <a:pPr/>
              <a:t>‹Nr.›</a:t>
            </a:fld>
            <a:endParaRPr lang="de-DE" noProof="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FE2294A-4F20-4390-90D8-4270B2EE8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5C6045FA-C2CD-4A6F-9E7F-EBE150E6E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8C405AF-F4D2-41CB-AD30-42BF3CE6A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D0A9F-A179-4284-A99C-46274DC92C79}" type="datetimeFigureOut">
              <a:rPr lang="de-CH" smtClean="0"/>
              <a:t>01.12.2023</a:t>
            </a:fld>
            <a:endParaRPr lang="de-CH"/>
          </a:p>
        </p:txBody>
      </p:sp>
      <p:sp>
        <p:nvSpPr>
          <p:cNvPr id="5" name="Fußzeilenplatzhalter 4">
            <a:extLst>
              <a:ext uri="{FF2B5EF4-FFF2-40B4-BE49-F238E27FC236}">
                <a16:creationId xmlns:a16="http://schemas.microsoft.com/office/drawing/2014/main" id="{175EAC32-587A-427C-B506-9AA354B15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0332B954-2632-4FCE-AE89-A91F6B612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E9CA5-337C-44F4-8F1F-795CCBA3E86B}" type="slidenum">
              <a:rPr lang="de-CH" smtClean="0"/>
              <a:t>‹Nr.›</a:t>
            </a:fld>
            <a:endParaRPr lang="de-CH"/>
          </a:p>
        </p:txBody>
      </p:sp>
    </p:spTree>
    <p:extLst>
      <p:ext uri="{BB962C8B-B14F-4D97-AF65-F5344CB8AC3E}">
        <p14:creationId xmlns:p14="http://schemas.microsoft.com/office/powerpoint/2010/main" val="92311814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jp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E24D293-8900-4960-8C97-513A1C1497E3}"/>
              </a:ext>
            </a:extLst>
          </p:cNvPr>
          <p:cNvSpPr/>
          <p:nvPr/>
        </p:nvSpPr>
        <p:spPr>
          <a:xfrm>
            <a:off x="224326" y="3834388"/>
            <a:ext cx="9159159" cy="2888322"/>
          </a:xfrm>
          <a:prstGeom prst="rect">
            <a:avLst/>
          </a:prstGeom>
          <a:solidFill>
            <a:schemeClr val="tx1">
              <a:lumMod val="95000"/>
              <a:alpha val="65000"/>
            </a:schemeClr>
          </a:solidFill>
          <a:ln w="139700">
            <a:solidFill>
              <a:srgbClr val="C00000">
                <a:alpha val="43000"/>
              </a:srgbClr>
            </a:solidFill>
            <a:miter lim="800000"/>
          </a:ln>
          <a:effectLst>
            <a:outerShdw blurRad="50800" dir="18900000" sx="1000" sy="1000" algn="bl" rotWithShape="0">
              <a:schemeClr val="bg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a:extLst>
              <a:ext uri="{FF2B5EF4-FFF2-40B4-BE49-F238E27FC236}">
                <a16:creationId xmlns:a16="http://schemas.microsoft.com/office/drawing/2014/main" id="{722BAEBB-B897-4E2E-8BE7-753F1060BEA5}"/>
              </a:ext>
            </a:extLst>
          </p:cNvPr>
          <p:cNvSpPr>
            <a:spLocks noGrp="1"/>
          </p:cNvSpPr>
          <p:nvPr>
            <p:ph type="ctrTitle"/>
          </p:nvPr>
        </p:nvSpPr>
        <p:spPr>
          <a:xfrm>
            <a:off x="1166648" y="4230296"/>
            <a:ext cx="7087421" cy="1227378"/>
          </a:xfrm>
          <a:noFill/>
          <a:ln>
            <a:noFill/>
          </a:ln>
        </p:spPr>
        <p:txBody>
          <a:bodyPr vert="horz" lIns="91440" tIns="45720" rIns="91440" bIns="45720" rtlCol="0" anchor="ctr">
            <a:normAutofit fontScale="90000"/>
          </a:bodyPr>
          <a:lstStyle/>
          <a:p>
            <a:pPr rtl="0"/>
            <a:r>
              <a:rPr lang="de-DE" sz="5400" dirty="0">
                <a:solidFill>
                  <a:schemeClr val="bg1"/>
                </a:solidFill>
              </a:rPr>
              <a:t>Ordnung und suche</a:t>
            </a:r>
          </a:p>
        </p:txBody>
      </p:sp>
      <p:sp>
        <p:nvSpPr>
          <p:cNvPr id="3" name="Textplatzhalter 2">
            <a:extLst>
              <a:ext uri="{FF2B5EF4-FFF2-40B4-BE49-F238E27FC236}">
                <a16:creationId xmlns:a16="http://schemas.microsoft.com/office/drawing/2014/main" id="{459DEA66-4826-47AE-AD32-B06226F8ECC6}"/>
              </a:ext>
            </a:extLst>
          </p:cNvPr>
          <p:cNvSpPr>
            <a:spLocks noGrp="1"/>
          </p:cNvSpPr>
          <p:nvPr>
            <p:ph type="subTitle" idx="1"/>
          </p:nvPr>
        </p:nvSpPr>
        <p:spPr>
          <a:xfrm>
            <a:off x="391885" y="5412481"/>
            <a:ext cx="8798337" cy="1182185"/>
          </a:xfrm>
          <a:noFill/>
        </p:spPr>
        <p:txBody>
          <a:bodyPr vert="horz" lIns="91440" tIns="45720" rIns="91440" bIns="45720" rtlCol="0">
            <a:noAutofit/>
          </a:bodyPr>
          <a:lstStyle/>
          <a:p>
            <a:pPr rtl="0">
              <a:spcBef>
                <a:spcPts val="0"/>
              </a:spcBef>
            </a:pPr>
            <a:r>
              <a:rPr lang="de-DE" sz="2400" spc="80" dirty="0">
                <a:solidFill>
                  <a:schemeClr val="bg1"/>
                </a:solidFill>
              </a:rPr>
              <a:t>Aus: Informatik – Algorithmen und künstliche Intelligenz</a:t>
            </a:r>
          </a:p>
          <a:p>
            <a:pPr rtl="0">
              <a:lnSpc>
                <a:spcPct val="150000"/>
              </a:lnSpc>
              <a:spcBef>
                <a:spcPts val="0"/>
              </a:spcBef>
            </a:pPr>
            <a:r>
              <a:rPr lang="de-DE" sz="2000" dirty="0">
                <a:solidFill>
                  <a:schemeClr val="bg1"/>
                </a:solidFill>
              </a:rPr>
              <a:t>J. </a:t>
            </a:r>
            <a:r>
              <a:rPr lang="de-DE" sz="2000" dirty="0" err="1">
                <a:solidFill>
                  <a:schemeClr val="bg1"/>
                </a:solidFill>
              </a:rPr>
              <a:t>Gallenbacher</a:t>
            </a:r>
            <a:r>
              <a:rPr lang="de-DE" sz="2000" dirty="0">
                <a:solidFill>
                  <a:schemeClr val="bg1"/>
                </a:solidFill>
              </a:rPr>
              <a:t>, J. </a:t>
            </a:r>
            <a:r>
              <a:rPr lang="de-DE" sz="2000" dirty="0" err="1">
                <a:solidFill>
                  <a:schemeClr val="bg1"/>
                </a:solidFill>
              </a:rPr>
              <a:t>Hromkovič</a:t>
            </a:r>
            <a:r>
              <a:rPr lang="de-DE" sz="2000" dirty="0">
                <a:solidFill>
                  <a:schemeClr val="bg1"/>
                </a:solidFill>
              </a:rPr>
              <a:t>, D. Komm, R. Lacher, H. </a:t>
            </a:r>
            <a:r>
              <a:rPr lang="de-DE" sz="2000" dirty="0" err="1">
                <a:solidFill>
                  <a:schemeClr val="bg1"/>
                </a:solidFill>
              </a:rPr>
              <a:t>Pierhöfer</a:t>
            </a:r>
            <a:endParaRPr lang="de-DE" sz="2000" spc="80" dirty="0">
              <a:solidFill>
                <a:schemeClr val="bg1"/>
              </a:solidFill>
            </a:endParaRPr>
          </a:p>
        </p:txBody>
      </p:sp>
    </p:spTree>
    <p:extLst>
      <p:ext uri="{BB962C8B-B14F-4D97-AF65-F5344CB8AC3E}">
        <p14:creationId xmlns:p14="http://schemas.microsoft.com/office/powerpoint/2010/main" val="378290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FB249-A714-4F7B-8FE0-EDA366EFCE59}"/>
              </a:ext>
            </a:extLst>
          </p:cNvPr>
          <p:cNvSpPr>
            <a:spLocks noGrp="1"/>
          </p:cNvSpPr>
          <p:nvPr>
            <p:ph type="title" idx="4294967295"/>
          </p:nvPr>
        </p:nvSpPr>
        <p:spPr>
          <a:xfrm>
            <a:off x="769938" y="558403"/>
            <a:ext cx="11422062" cy="820738"/>
          </a:xfrm>
        </p:spPr>
        <p:txBody>
          <a:bodyPr>
            <a:normAutofit/>
          </a:bodyPr>
          <a:lstStyle/>
          <a:p>
            <a:r>
              <a:rPr lang="de-DE" dirty="0"/>
              <a:t>Jetzt sind Sie dran!</a:t>
            </a:r>
            <a:endParaRPr lang="de-CH" dirty="0"/>
          </a:p>
        </p:txBody>
      </p:sp>
      <p:pic>
        <p:nvPicPr>
          <p:cNvPr id="5" name="Grafik 4" descr="Junges Schulmädchen zeigte zur Seite">
            <a:extLst>
              <a:ext uri="{FF2B5EF4-FFF2-40B4-BE49-F238E27FC236}">
                <a16:creationId xmlns:a16="http://schemas.microsoft.com/office/drawing/2014/main" id="{CB5CFB4C-40CD-4C34-A277-F285D7CA281E}"/>
              </a:ext>
            </a:extLst>
          </p:cNvPr>
          <p:cNvPicPr>
            <a:picLocks noChangeAspect="1"/>
          </p:cNvPicPr>
          <p:nvPr/>
        </p:nvPicPr>
        <p:blipFill>
          <a:blip r:embed="rId2"/>
          <a:stretch>
            <a:fillRect/>
          </a:stretch>
        </p:blipFill>
        <p:spPr>
          <a:xfrm>
            <a:off x="7180738" y="558403"/>
            <a:ext cx="4561568" cy="8360381"/>
          </a:xfrm>
          <a:prstGeom prst="rect">
            <a:avLst/>
          </a:prstGeom>
        </p:spPr>
      </p:pic>
      <p:sp>
        <p:nvSpPr>
          <p:cNvPr id="8" name="Sprechblase: oval 7">
            <a:extLst>
              <a:ext uri="{FF2B5EF4-FFF2-40B4-BE49-F238E27FC236}">
                <a16:creationId xmlns:a16="http://schemas.microsoft.com/office/drawing/2014/main" id="{ACA3A870-60DD-488C-9D3D-2B17C75505A2}"/>
              </a:ext>
            </a:extLst>
          </p:cNvPr>
          <p:cNvSpPr/>
          <p:nvPr/>
        </p:nvSpPr>
        <p:spPr>
          <a:xfrm>
            <a:off x="878689" y="1883230"/>
            <a:ext cx="6391092" cy="4309152"/>
          </a:xfrm>
          <a:prstGeom prst="wedgeEllipseCallout">
            <a:avLst>
              <a:gd name="adj1" fmla="val 94298"/>
              <a:gd name="adj2" fmla="val -484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bg1"/>
                </a:solidFill>
              </a:rPr>
              <a:t>Lösen Sie selbständig folgende Aufgaben:</a:t>
            </a:r>
          </a:p>
          <a:p>
            <a:pPr algn="ctr"/>
            <a:r>
              <a:rPr lang="de-DE" sz="2800" dirty="0">
                <a:solidFill>
                  <a:schemeClr val="bg1"/>
                </a:solidFill>
              </a:rPr>
              <a:t>A. 1.2</a:t>
            </a:r>
          </a:p>
          <a:p>
            <a:pPr marL="514350" indent="-514350" algn="ctr">
              <a:buAutoNum type="alphaUcPeriod"/>
            </a:pPr>
            <a:r>
              <a:rPr lang="de-CH" sz="2800" dirty="0">
                <a:solidFill>
                  <a:schemeClr val="bg1"/>
                </a:solidFill>
              </a:rPr>
              <a:t>1.3</a:t>
            </a:r>
          </a:p>
          <a:p>
            <a:pPr algn="ctr"/>
            <a:r>
              <a:rPr lang="de-CH" sz="2800" dirty="0">
                <a:solidFill>
                  <a:schemeClr val="bg1"/>
                </a:solidFill>
              </a:rPr>
              <a:t>A. 1.6</a:t>
            </a:r>
          </a:p>
          <a:p>
            <a:pPr algn="ctr"/>
            <a:r>
              <a:rPr lang="de-CH" sz="2800" dirty="0">
                <a:solidFill>
                  <a:schemeClr val="bg1"/>
                </a:solidFill>
              </a:rPr>
              <a:t>A. 1.7</a:t>
            </a:r>
          </a:p>
          <a:p>
            <a:pPr algn="ctr"/>
            <a:r>
              <a:rPr lang="de-CH" sz="2800" dirty="0">
                <a:solidFill>
                  <a:schemeClr val="bg1"/>
                </a:solidFill>
              </a:rPr>
              <a:t>A. 1.4 (für die Schnellen)</a:t>
            </a:r>
          </a:p>
          <a:p>
            <a:pPr marL="514350" indent="-514350" algn="ctr">
              <a:buAutoNum type="alphaUcPeriod"/>
            </a:pPr>
            <a:r>
              <a:rPr lang="de-CH" sz="2800" dirty="0">
                <a:solidFill>
                  <a:schemeClr val="bg1"/>
                </a:solidFill>
              </a:rPr>
              <a:t>1.5 (für die Schnellen)</a:t>
            </a:r>
          </a:p>
        </p:txBody>
      </p:sp>
    </p:spTree>
    <p:extLst>
      <p:ext uri="{BB962C8B-B14F-4D97-AF65-F5344CB8AC3E}">
        <p14:creationId xmlns:p14="http://schemas.microsoft.com/office/powerpoint/2010/main" val="175595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726D821-D038-953E-BAD9-1BEB1BFBEB61}"/>
              </a:ext>
            </a:extLst>
          </p:cNvPr>
          <p:cNvPicPr>
            <a:picLocks noChangeAspect="1"/>
          </p:cNvPicPr>
          <p:nvPr/>
        </p:nvPicPr>
        <p:blipFill>
          <a:blip r:embed="rId2"/>
          <a:stretch>
            <a:fillRect/>
          </a:stretch>
        </p:blipFill>
        <p:spPr>
          <a:xfrm>
            <a:off x="372551" y="299374"/>
            <a:ext cx="11390387" cy="952483"/>
          </a:xfrm>
          <a:prstGeom prst="rect">
            <a:avLst/>
          </a:prstGeom>
        </p:spPr>
      </p:pic>
      <p:pic>
        <p:nvPicPr>
          <p:cNvPr id="6" name="Grafik 5">
            <a:extLst>
              <a:ext uri="{FF2B5EF4-FFF2-40B4-BE49-F238E27FC236}">
                <a16:creationId xmlns:a16="http://schemas.microsoft.com/office/drawing/2014/main" id="{5FD49872-226E-B5C9-A588-C694636808BB}"/>
              </a:ext>
            </a:extLst>
          </p:cNvPr>
          <p:cNvPicPr>
            <a:picLocks noChangeAspect="1"/>
          </p:cNvPicPr>
          <p:nvPr/>
        </p:nvPicPr>
        <p:blipFill>
          <a:blip r:embed="rId3"/>
          <a:stretch>
            <a:fillRect/>
          </a:stretch>
        </p:blipFill>
        <p:spPr>
          <a:xfrm>
            <a:off x="1029800" y="1299832"/>
            <a:ext cx="9725286" cy="1830713"/>
          </a:xfrm>
          <a:prstGeom prst="rect">
            <a:avLst/>
          </a:prstGeom>
        </p:spPr>
      </p:pic>
      <p:pic>
        <p:nvPicPr>
          <p:cNvPr id="2" name="Grafik 1">
            <a:extLst>
              <a:ext uri="{FF2B5EF4-FFF2-40B4-BE49-F238E27FC236}">
                <a16:creationId xmlns:a16="http://schemas.microsoft.com/office/drawing/2014/main" id="{7AFE8B83-B5BD-A63F-95F7-6806F4983A47}"/>
              </a:ext>
            </a:extLst>
          </p:cNvPr>
          <p:cNvPicPr>
            <a:picLocks noChangeAspect="1"/>
          </p:cNvPicPr>
          <p:nvPr/>
        </p:nvPicPr>
        <p:blipFill>
          <a:blip r:embed="rId4"/>
          <a:stretch>
            <a:fillRect/>
          </a:stretch>
        </p:blipFill>
        <p:spPr>
          <a:xfrm>
            <a:off x="3407225" y="3164152"/>
            <a:ext cx="5185401" cy="3283942"/>
          </a:xfrm>
          <a:prstGeom prst="rect">
            <a:avLst/>
          </a:prstGeom>
        </p:spPr>
      </p:pic>
    </p:spTree>
    <p:extLst>
      <p:ext uri="{BB962C8B-B14F-4D97-AF65-F5344CB8AC3E}">
        <p14:creationId xmlns:p14="http://schemas.microsoft.com/office/powerpoint/2010/main" val="42241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8DC2CCD-880C-7216-6D9A-A4C9CD185675}"/>
              </a:ext>
            </a:extLst>
          </p:cNvPr>
          <p:cNvPicPr>
            <a:picLocks noChangeAspect="1"/>
          </p:cNvPicPr>
          <p:nvPr/>
        </p:nvPicPr>
        <p:blipFill>
          <a:blip r:embed="rId2"/>
          <a:stretch>
            <a:fillRect/>
          </a:stretch>
        </p:blipFill>
        <p:spPr>
          <a:xfrm>
            <a:off x="371181" y="293439"/>
            <a:ext cx="11516019" cy="859808"/>
          </a:xfrm>
          <a:prstGeom prst="rect">
            <a:avLst/>
          </a:prstGeom>
        </p:spPr>
      </p:pic>
      <p:pic>
        <p:nvPicPr>
          <p:cNvPr id="7" name="Grafik 6">
            <a:extLst>
              <a:ext uri="{FF2B5EF4-FFF2-40B4-BE49-F238E27FC236}">
                <a16:creationId xmlns:a16="http://schemas.microsoft.com/office/drawing/2014/main" id="{087CC4EF-D678-5E87-05C3-4C667BB5A725}"/>
              </a:ext>
            </a:extLst>
          </p:cNvPr>
          <p:cNvPicPr>
            <a:picLocks noChangeAspect="1"/>
          </p:cNvPicPr>
          <p:nvPr/>
        </p:nvPicPr>
        <p:blipFill>
          <a:blip r:embed="rId3"/>
          <a:stretch>
            <a:fillRect/>
          </a:stretch>
        </p:blipFill>
        <p:spPr>
          <a:xfrm>
            <a:off x="1541017" y="1232677"/>
            <a:ext cx="8727868" cy="5189894"/>
          </a:xfrm>
          <a:prstGeom prst="rect">
            <a:avLst/>
          </a:prstGeom>
        </p:spPr>
      </p:pic>
    </p:spTree>
    <p:extLst>
      <p:ext uri="{BB962C8B-B14F-4D97-AF65-F5344CB8AC3E}">
        <p14:creationId xmlns:p14="http://schemas.microsoft.com/office/powerpoint/2010/main" val="329396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92A548E-2015-18F9-3CEC-7B512617FC95}"/>
              </a:ext>
            </a:extLst>
          </p:cNvPr>
          <p:cNvPicPr>
            <a:picLocks noChangeAspect="1"/>
          </p:cNvPicPr>
          <p:nvPr/>
        </p:nvPicPr>
        <p:blipFill>
          <a:blip r:embed="rId2"/>
          <a:stretch>
            <a:fillRect/>
          </a:stretch>
        </p:blipFill>
        <p:spPr>
          <a:xfrm>
            <a:off x="461585" y="791364"/>
            <a:ext cx="11268829" cy="4782122"/>
          </a:xfrm>
          <a:prstGeom prst="rect">
            <a:avLst/>
          </a:prstGeom>
        </p:spPr>
      </p:pic>
    </p:spTree>
    <p:extLst>
      <p:ext uri="{BB962C8B-B14F-4D97-AF65-F5344CB8AC3E}">
        <p14:creationId xmlns:p14="http://schemas.microsoft.com/office/powerpoint/2010/main" val="94088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4B61B14-B1BA-927F-744B-FECBDFFDCE22}"/>
              </a:ext>
            </a:extLst>
          </p:cNvPr>
          <p:cNvPicPr>
            <a:picLocks noChangeAspect="1"/>
          </p:cNvPicPr>
          <p:nvPr/>
        </p:nvPicPr>
        <p:blipFill>
          <a:blip r:embed="rId2"/>
          <a:stretch>
            <a:fillRect/>
          </a:stretch>
        </p:blipFill>
        <p:spPr>
          <a:xfrm>
            <a:off x="1338867" y="444594"/>
            <a:ext cx="9292934" cy="5968811"/>
          </a:xfrm>
          <a:prstGeom prst="rect">
            <a:avLst/>
          </a:prstGeom>
        </p:spPr>
      </p:pic>
    </p:spTree>
    <p:extLst>
      <p:ext uri="{BB962C8B-B14F-4D97-AF65-F5344CB8AC3E}">
        <p14:creationId xmlns:p14="http://schemas.microsoft.com/office/powerpoint/2010/main" val="19688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7B07E3A-61A1-3FD1-25BD-379EA7355C34}"/>
              </a:ext>
            </a:extLst>
          </p:cNvPr>
          <p:cNvPicPr>
            <a:picLocks noChangeAspect="1"/>
          </p:cNvPicPr>
          <p:nvPr/>
        </p:nvPicPr>
        <p:blipFill>
          <a:blip r:embed="rId2"/>
          <a:stretch>
            <a:fillRect/>
          </a:stretch>
        </p:blipFill>
        <p:spPr>
          <a:xfrm>
            <a:off x="293633" y="304710"/>
            <a:ext cx="11518313" cy="3679461"/>
          </a:xfrm>
          <a:prstGeom prst="rect">
            <a:avLst/>
          </a:prstGeom>
        </p:spPr>
      </p:pic>
    </p:spTree>
    <p:extLst>
      <p:ext uri="{BB962C8B-B14F-4D97-AF65-F5344CB8AC3E}">
        <p14:creationId xmlns:p14="http://schemas.microsoft.com/office/powerpoint/2010/main" val="31311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14B82DC6-70AA-13E5-0592-83F7B603613A}"/>
              </a:ext>
            </a:extLst>
          </p:cNvPr>
          <p:cNvGrpSpPr/>
          <p:nvPr/>
        </p:nvGrpSpPr>
        <p:grpSpPr>
          <a:xfrm>
            <a:off x="477582" y="595461"/>
            <a:ext cx="11236835" cy="5667078"/>
            <a:chOff x="477582" y="595461"/>
            <a:chExt cx="11236835" cy="5667078"/>
          </a:xfrm>
        </p:grpSpPr>
        <p:pic>
          <p:nvPicPr>
            <p:cNvPr id="6" name="Grafik 5">
              <a:extLst>
                <a:ext uri="{FF2B5EF4-FFF2-40B4-BE49-F238E27FC236}">
                  <a16:creationId xmlns:a16="http://schemas.microsoft.com/office/drawing/2014/main" id="{3AC81150-8D35-939E-C40F-FC22E567B522}"/>
                </a:ext>
              </a:extLst>
            </p:cNvPr>
            <p:cNvPicPr>
              <a:picLocks noChangeAspect="1"/>
            </p:cNvPicPr>
            <p:nvPr/>
          </p:nvPicPr>
          <p:blipFill>
            <a:blip r:embed="rId2"/>
            <a:stretch>
              <a:fillRect/>
            </a:stretch>
          </p:blipFill>
          <p:spPr>
            <a:xfrm>
              <a:off x="477582" y="595461"/>
              <a:ext cx="11236835" cy="5667078"/>
            </a:xfrm>
            <a:prstGeom prst="rect">
              <a:avLst/>
            </a:prstGeom>
          </p:spPr>
        </p:pic>
        <p:sp>
          <p:nvSpPr>
            <p:cNvPr id="2" name="Rechteck 1">
              <a:extLst>
                <a:ext uri="{FF2B5EF4-FFF2-40B4-BE49-F238E27FC236}">
                  <a16:creationId xmlns:a16="http://schemas.microsoft.com/office/drawing/2014/main" id="{3457CDA4-0048-C177-8F8F-49F53F393D40}"/>
                </a:ext>
              </a:extLst>
            </p:cNvPr>
            <p:cNvSpPr/>
            <p:nvPr/>
          </p:nvSpPr>
          <p:spPr>
            <a:xfrm>
              <a:off x="6674329" y="5475514"/>
              <a:ext cx="4931228" cy="3918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hteck 2">
              <a:extLst>
                <a:ext uri="{FF2B5EF4-FFF2-40B4-BE49-F238E27FC236}">
                  <a16:creationId xmlns:a16="http://schemas.microsoft.com/office/drawing/2014/main" id="{BB177091-06E9-90C8-398B-7ED4E4F27083}"/>
                </a:ext>
              </a:extLst>
            </p:cNvPr>
            <p:cNvSpPr/>
            <p:nvPr/>
          </p:nvSpPr>
          <p:spPr>
            <a:xfrm>
              <a:off x="1743100" y="5823859"/>
              <a:ext cx="5180213" cy="3918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542118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9D78D2B-5FF3-C345-BF3C-6F822180E832}"/>
              </a:ext>
            </a:extLst>
          </p:cNvPr>
          <p:cNvPicPr>
            <a:picLocks noChangeAspect="1"/>
          </p:cNvPicPr>
          <p:nvPr/>
        </p:nvPicPr>
        <p:blipFill>
          <a:blip r:embed="rId2"/>
          <a:stretch>
            <a:fillRect/>
          </a:stretch>
        </p:blipFill>
        <p:spPr>
          <a:xfrm>
            <a:off x="338516" y="305646"/>
            <a:ext cx="11526913" cy="2304137"/>
          </a:xfrm>
          <a:prstGeom prst="rect">
            <a:avLst/>
          </a:prstGeom>
        </p:spPr>
      </p:pic>
      <p:pic>
        <p:nvPicPr>
          <p:cNvPr id="5" name="Grafik 4">
            <a:extLst>
              <a:ext uri="{FF2B5EF4-FFF2-40B4-BE49-F238E27FC236}">
                <a16:creationId xmlns:a16="http://schemas.microsoft.com/office/drawing/2014/main" id="{2862E99A-0DE1-20F5-6E77-88951A5C8892}"/>
              </a:ext>
            </a:extLst>
          </p:cNvPr>
          <p:cNvPicPr>
            <a:picLocks noChangeAspect="1"/>
          </p:cNvPicPr>
          <p:nvPr/>
        </p:nvPicPr>
        <p:blipFill>
          <a:blip r:embed="rId3"/>
          <a:stretch>
            <a:fillRect/>
          </a:stretch>
        </p:blipFill>
        <p:spPr>
          <a:xfrm>
            <a:off x="470478" y="2703274"/>
            <a:ext cx="11251044" cy="3697526"/>
          </a:xfrm>
          <a:prstGeom prst="rect">
            <a:avLst/>
          </a:prstGeom>
        </p:spPr>
      </p:pic>
      <p:pic>
        <p:nvPicPr>
          <p:cNvPr id="2" name="Grafik 1">
            <a:extLst>
              <a:ext uri="{FF2B5EF4-FFF2-40B4-BE49-F238E27FC236}">
                <a16:creationId xmlns:a16="http://schemas.microsoft.com/office/drawing/2014/main" id="{E6D5FDF5-31ED-351F-2B31-C97D7FEC663A}"/>
              </a:ext>
            </a:extLst>
          </p:cNvPr>
          <p:cNvPicPr>
            <a:picLocks noChangeAspect="1"/>
          </p:cNvPicPr>
          <p:nvPr/>
        </p:nvPicPr>
        <p:blipFill>
          <a:blip r:embed="rId4"/>
          <a:stretch>
            <a:fillRect/>
          </a:stretch>
        </p:blipFill>
        <p:spPr>
          <a:xfrm>
            <a:off x="8098971" y="305646"/>
            <a:ext cx="3766458" cy="2385318"/>
          </a:xfrm>
          <a:prstGeom prst="rect">
            <a:avLst/>
          </a:prstGeom>
        </p:spPr>
      </p:pic>
    </p:spTree>
    <p:extLst>
      <p:ext uri="{BB962C8B-B14F-4D97-AF65-F5344CB8AC3E}">
        <p14:creationId xmlns:p14="http://schemas.microsoft.com/office/powerpoint/2010/main" val="13925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47CB8-9EDD-5540-D867-BEB70473B55D}"/>
              </a:ext>
            </a:extLst>
          </p:cNvPr>
          <p:cNvSpPr>
            <a:spLocks noGrp="1"/>
          </p:cNvSpPr>
          <p:nvPr>
            <p:ph type="title"/>
          </p:nvPr>
        </p:nvSpPr>
        <p:spPr>
          <a:xfrm>
            <a:off x="1066799" y="642594"/>
            <a:ext cx="10417629" cy="3004120"/>
          </a:xfrm>
        </p:spPr>
        <p:txBody>
          <a:bodyPr>
            <a:normAutofit/>
          </a:bodyPr>
          <a:lstStyle/>
          <a:p>
            <a:r>
              <a:rPr lang="de-DE" dirty="0"/>
              <a:t>Sortieralgorithmus zum Herstellen einer linearen Ordnung</a:t>
            </a:r>
            <a:br>
              <a:rPr lang="de-DE" dirty="0"/>
            </a:br>
            <a:br>
              <a:rPr lang="de-DE" dirty="0"/>
            </a:br>
            <a:r>
              <a:rPr lang="de-DE" dirty="0"/>
              <a:t>…nicht GNOMSORT…</a:t>
            </a:r>
            <a:endParaRPr lang="de-CH" dirty="0"/>
          </a:p>
        </p:txBody>
      </p:sp>
    </p:spTree>
    <p:extLst>
      <p:ext uri="{BB962C8B-B14F-4D97-AF65-F5344CB8AC3E}">
        <p14:creationId xmlns:p14="http://schemas.microsoft.com/office/powerpoint/2010/main" val="79346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98D1615-C97B-1E74-1077-8EB77D0E8A2C}"/>
              </a:ext>
            </a:extLst>
          </p:cNvPr>
          <p:cNvPicPr>
            <a:picLocks noChangeAspect="1"/>
          </p:cNvPicPr>
          <p:nvPr/>
        </p:nvPicPr>
        <p:blipFill>
          <a:blip r:embed="rId2"/>
          <a:stretch>
            <a:fillRect/>
          </a:stretch>
        </p:blipFill>
        <p:spPr>
          <a:xfrm>
            <a:off x="2082593" y="387225"/>
            <a:ext cx="8026813" cy="4864350"/>
          </a:xfrm>
          <a:prstGeom prst="rect">
            <a:avLst/>
          </a:prstGeom>
        </p:spPr>
      </p:pic>
      <p:pic>
        <p:nvPicPr>
          <p:cNvPr id="6" name="Grafik 5">
            <a:extLst>
              <a:ext uri="{FF2B5EF4-FFF2-40B4-BE49-F238E27FC236}">
                <a16:creationId xmlns:a16="http://schemas.microsoft.com/office/drawing/2014/main" id="{BD8C2A55-D50C-C721-2DBF-4A91139D136E}"/>
              </a:ext>
            </a:extLst>
          </p:cNvPr>
          <p:cNvPicPr>
            <a:picLocks noChangeAspect="1"/>
          </p:cNvPicPr>
          <p:nvPr/>
        </p:nvPicPr>
        <p:blipFill>
          <a:blip r:embed="rId3"/>
          <a:stretch>
            <a:fillRect/>
          </a:stretch>
        </p:blipFill>
        <p:spPr>
          <a:xfrm>
            <a:off x="1653270" y="5251575"/>
            <a:ext cx="8885459" cy="1318140"/>
          </a:xfrm>
          <a:prstGeom prst="rect">
            <a:avLst/>
          </a:prstGeom>
        </p:spPr>
      </p:pic>
    </p:spTree>
    <p:extLst>
      <p:ext uri="{BB962C8B-B14F-4D97-AF65-F5344CB8AC3E}">
        <p14:creationId xmlns:p14="http://schemas.microsoft.com/office/powerpoint/2010/main" val="360953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1B885C0-4048-9498-14F1-72D58A61B762}"/>
              </a:ext>
            </a:extLst>
          </p:cNvPr>
          <p:cNvPicPr>
            <a:picLocks noChangeAspect="1"/>
          </p:cNvPicPr>
          <p:nvPr/>
        </p:nvPicPr>
        <p:blipFill>
          <a:blip r:embed="rId2"/>
          <a:stretch>
            <a:fillRect/>
          </a:stretch>
        </p:blipFill>
        <p:spPr>
          <a:xfrm>
            <a:off x="398531" y="446315"/>
            <a:ext cx="11394937" cy="1545772"/>
          </a:xfrm>
          <a:prstGeom prst="rect">
            <a:avLst/>
          </a:prstGeom>
        </p:spPr>
      </p:pic>
      <p:pic>
        <p:nvPicPr>
          <p:cNvPr id="5" name="Grafik 4">
            <a:extLst>
              <a:ext uri="{FF2B5EF4-FFF2-40B4-BE49-F238E27FC236}">
                <a16:creationId xmlns:a16="http://schemas.microsoft.com/office/drawing/2014/main" id="{C3EDA171-EA81-AB2E-90F1-AC8A976D2038}"/>
              </a:ext>
            </a:extLst>
          </p:cNvPr>
          <p:cNvPicPr>
            <a:picLocks noChangeAspect="1"/>
          </p:cNvPicPr>
          <p:nvPr/>
        </p:nvPicPr>
        <p:blipFill>
          <a:blip r:embed="rId3"/>
          <a:stretch>
            <a:fillRect/>
          </a:stretch>
        </p:blipFill>
        <p:spPr>
          <a:xfrm>
            <a:off x="661909" y="2179789"/>
            <a:ext cx="10868182" cy="3521108"/>
          </a:xfrm>
          <a:prstGeom prst="rect">
            <a:avLst/>
          </a:prstGeom>
        </p:spPr>
      </p:pic>
      <p:pic>
        <p:nvPicPr>
          <p:cNvPr id="7" name="Grafik 6">
            <a:extLst>
              <a:ext uri="{FF2B5EF4-FFF2-40B4-BE49-F238E27FC236}">
                <a16:creationId xmlns:a16="http://schemas.microsoft.com/office/drawing/2014/main" id="{F3CEEC0B-C552-E451-1B95-E211CAF911C9}"/>
              </a:ext>
            </a:extLst>
          </p:cNvPr>
          <p:cNvPicPr>
            <a:picLocks noChangeAspect="1"/>
          </p:cNvPicPr>
          <p:nvPr/>
        </p:nvPicPr>
        <p:blipFill>
          <a:blip r:embed="rId4"/>
          <a:stretch>
            <a:fillRect/>
          </a:stretch>
        </p:blipFill>
        <p:spPr>
          <a:xfrm>
            <a:off x="661908" y="2179789"/>
            <a:ext cx="10834281" cy="1880582"/>
          </a:xfrm>
          <a:prstGeom prst="rect">
            <a:avLst/>
          </a:prstGeom>
        </p:spPr>
      </p:pic>
      <p:pic>
        <p:nvPicPr>
          <p:cNvPr id="9" name="Grafik 8">
            <a:extLst>
              <a:ext uri="{FF2B5EF4-FFF2-40B4-BE49-F238E27FC236}">
                <a16:creationId xmlns:a16="http://schemas.microsoft.com/office/drawing/2014/main" id="{A83C9A9B-F6BA-40D0-A77B-8B0576151D9C}"/>
              </a:ext>
            </a:extLst>
          </p:cNvPr>
          <p:cNvPicPr>
            <a:picLocks noChangeAspect="1"/>
          </p:cNvPicPr>
          <p:nvPr/>
        </p:nvPicPr>
        <p:blipFill>
          <a:blip r:embed="rId5"/>
          <a:stretch>
            <a:fillRect/>
          </a:stretch>
        </p:blipFill>
        <p:spPr>
          <a:xfrm>
            <a:off x="732226" y="4248073"/>
            <a:ext cx="10727546" cy="702278"/>
          </a:xfrm>
          <a:prstGeom prst="rect">
            <a:avLst/>
          </a:prstGeom>
        </p:spPr>
      </p:pic>
    </p:spTree>
    <p:extLst>
      <p:ext uri="{BB962C8B-B14F-4D97-AF65-F5344CB8AC3E}">
        <p14:creationId xmlns:p14="http://schemas.microsoft.com/office/powerpoint/2010/main" val="144613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 presetClass="exit" presetSubtype="4" fill="hold" nodeType="with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6582FB4-4AF8-3E92-4B54-29F386ED39E6}"/>
              </a:ext>
            </a:extLst>
          </p:cNvPr>
          <p:cNvPicPr>
            <a:picLocks noChangeAspect="1"/>
          </p:cNvPicPr>
          <p:nvPr/>
        </p:nvPicPr>
        <p:blipFill>
          <a:blip r:embed="rId2"/>
          <a:stretch>
            <a:fillRect/>
          </a:stretch>
        </p:blipFill>
        <p:spPr>
          <a:xfrm>
            <a:off x="1564032" y="430902"/>
            <a:ext cx="9178765" cy="2513306"/>
          </a:xfrm>
          <a:prstGeom prst="rect">
            <a:avLst/>
          </a:prstGeom>
        </p:spPr>
      </p:pic>
      <p:pic>
        <p:nvPicPr>
          <p:cNvPr id="7" name="Grafik 6">
            <a:extLst>
              <a:ext uri="{FF2B5EF4-FFF2-40B4-BE49-F238E27FC236}">
                <a16:creationId xmlns:a16="http://schemas.microsoft.com/office/drawing/2014/main" id="{174A15AC-DC6D-D064-8900-EFBA07FE52F2}"/>
              </a:ext>
            </a:extLst>
          </p:cNvPr>
          <p:cNvPicPr>
            <a:picLocks noChangeAspect="1"/>
          </p:cNvPicPr>
          <p:nvPr/>
        </p:nvPicPr>
        <p:blipFill>
          <a:blip r:embed="rId3"/>
          <a:stretch>
            <a:fillRect/>
          </a:stretch>
        </p:blipFill>
        <p:spPr>
          <a:xfrm>
            <a:off x="1564032" y="3035821"/>
            <a:ext cx="9216335" cy="3543677"/>
          </a:xfrm>
          <a:prstGeom prst="rect">
            <a:avLst/>
          </a:prstGeom>
        </p:spPr>
      </p:pic>
      <p:sp>
        <p:nvSpPr>
          <p:cNvPr id="2" name="Rechteck 1">
            <a:extLst>
              <a:ext uri="{FF2B5EF4-FFF2-40B4-BE49-F238E27FC236}">
                <a16:creationId xmlns:a16="http://schemas.microsoft.com/office/drawing/2014/main" id="{FE3D168F-F7D3-015B-2BF6-80113635418F}"/>
              </a:ext>
            </a:extLst>
          </p:cNvPr>
          <p:cNvSpPr/>
          <p:nvPr/>
        </p:nvSpPr>
        <p:spPr>
          <a:xfrm>
            <a:off x="4212771" y="6103345"/>
            <a:ext cx="3864429" cy="476153"/>
          </a:xfrm>
          <a:prstGeom prst="rect">
            <a:avLst/>
          </a:prstGeom>
          <a:solidFill>
            <a:srgbClr val="FF0000">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1424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FB249-A714-4F7B-8FE0-EDA366EFCE59}"/>
              </a:ext>
            </a:extLst>
          </p:cNvPr>
          <p:cNvSpPr>
            <a:spLocks noGrp="1"/>
          </p:cNvSpPr>
          <p:nvPr>
            <p:ph type="title"/>
          </p:nvPr>
        </p:nvSpPr>
        <p:spPr>
          <a:xfrm>
            <a:off x="587829" y="593712"/>
            <a:ext cx="11125200" cy="1266619"/>
          </a:xfrm>
        </p:spPr>
        <p:txBody>
          <a:bodyPr>
            <a:noAutofit/>
          </a:bodyPr>
          <a:lstStyle/>
          <a:p>
            <a:r>
              <a:rPr lang="de-DE" sz="2400" dirty="0"/>
              <a:t>Sortieralgorithmus </a:t>
            </a:r>
            <a:r>
              <a:rPr lang="de-DE" sz="2400" b="1" dirty="0" err="1"/>
              <a:t>Bubblesort</a:t>
            </a:r>
            <a:br>
              <a:rPr lang="de-DE" sz="2400" dirty="0"/>
            </a:br>
            <a:r>
              <a:rPr lang="de-DE" sz="2400" dirty="0"/>
              <a:t>-&gt; Verfahren: Man vergleicht zwei nebeneinander stehende Werte und vertauscht ihre Reihenfolge, wenn der Wert rechts kleiner als der Wert links ist.</a:t>
            </a:r>
            <a:endParaRPr lang="de-CH" sz="2400" dirty="0"/>
          </a:p>
        </p:txBody>
      </p:sp>
      <p:pic>
        <p:nvPicPr>
          <p:cNvPr id="5" name="Grafik 4">
            <a:extLst>
              <a:ext uri="{FF2B5EF4-FFF2-40B4-BE49-F238E27FC236}">
                <a16:creationId xmlns:a16="http://schemas.microsoft.com/office/drawing/2014/main" id="{BF5956EA-DEF1-491A-9013-1FAF1F5A09DE}"/>
              </a:ext>
            </a:extLst>
          </p:cNvPr>
          <p:cNvPicPr>
            <a:picLocks noChangeAspect="1"/>
          </p:cNvPicPr>
          <p:nvPr/>
        </p:nvPicPr>
        <p:blipFill>
          <a:blip r:embed="rId2"/>
          <a:stretch>
            <a:fillRect/>
          </a:stretch>
        </p:blipFill>
        <p:spPr>
          <a:xfrm>
            <a:off x="356616" y="1935164"/>
            <a:ext cx="8359548" cy="350835"/>
          </a:xfrm>
          <a:prstGeom prst="rect">
            <a:avLst/>
          </a:prstGeom>
        </p:spPr>
      </p:pic>
      <p:pic>
        <p:nvPicPr>
          <p:cNvPr id="12" name="Grafik 11">
            <a:extLst>
              <a:ext uri="{FF2B5EF4-FFF2-40B4-BE49-F238E27FC236}">
                <a16:creationId xmlns:a16="http://schemas.microsoft.com/office/drawing/2014/main" id="{B9129EB8-30BD-4E4B-B5D8-8BEE2AD4EA24}"/>
              </a:ext>
            </a:extLst>
          </p:cNvPr>
          <p:cNvPicPr>
            <a:picLocks noChangeAspect="1"/>
          </p:cNvPicPr>
          <p:nvPr/>
        </p:nvPicPr>
        <p:blipFill>
          <a:blip r:embed="rId3"/>
          <a:stretch>
            <a:fillRect/>
          </a:stretch>
        </p:blipFill>
        <p:spPr>
          <a:xfrm>
            <a:off x="1345515" y="2360832"/>
            <a:ext cx="6381750" cy="438150"/>
          </a:xfrm>
          <a:prstGeom prst="rect">
            <a:avLst/>
          </a:prstGeom>
        </p:spPr>
      </p:pic>
      <p:pic>
        <p:nvPicPr>
          <p:cNvPr id="33" name="Grafik 32">
            <a:extLst>
              <a:ext uri="{FF2B5EF4-FFF2-40B4-BE49-F238E27FC236}">
                <a16:creationId xmlns:a16="http://schemas.microsoft.com/office/drawing/2014/main" id="{315A59D6-CD33-4EFE-BB24-FA7DE9D86B5E}"/>
              </a:ext>
            </a:extLst>
          </p:cNvPr>
          <p:cNvPicPr>
            <a:picLocks noChangeAspect="1"/>
          </p:cNvPicPr>
          <p:nvPr/>
        </p:nvPicPr>
        <p:blipFill>
          <a:blip r:embed="rId4"/>
          <a:stretch>
            <a:fillRect/>
          </a:stretch>
        </p:blipFill>
        <p:spPr>
          <a:xfrm>
            <a:off x="1345515" y="2827236"/>
            <a:ext cx="6381750" cy="419100"/>
          </a:xfrm>
          <a:prstGeom prst="rect">
            <a:avLst/>
          </a:prstGeom>
        </p:spPr>
      </p:pic>
      <p:pic>
        <p:nvPicPr>
          <p:cNvPr id="35" name="Grafik 34">
            <a:extLst>
              <a:ext uri="{FF2B5EF4-FFF2-40B4-BE49-F238E27FC236}">
                <a16:creationId xmlns:a16="http://schemas.microsoft.com/office/drawing/2014/main" id="{2BD3F776-21B9-4ECA-96E9-151D04630AB2}"/>
              </a:ext>
            </a:extLst>
          </p:cNvPr>
          <p:cNvPicPr>
            <a:picLocks noChangeAspect="1"/>
          </p:cNvPicPr>
          <p:nvPr/>
        </p:nvPicPr>
        <p:blipFill>
          <a:blip r:embed="rId5"/>
          <a:stretch>
            <a:fillRect/>
          </a:stretch>
        </p:blipFill>
        <p:spPr>
          <a:xfrm>
            <a:off x="1345515" y="3274590"/>
            <a:ext cx="6343650" cy="371475"/>
          </a:xfrm>
          <a:prstGeom prst="rect">
            <a:avLst/>
          </a:prstGeom>
        </p:spPr>
      </p:pic>
      <p:pic>
        <p:nvPicPr>
          <p:cNvPr id="37" name="Grafik 36">
            <a:extLst>
              <a:ext uri="{FF2B5EF4-FFF2-40B4-BE49-F238E27FC236}">
                <a16:creationId xmlns:a16="http://schemas.microsoft.com/office/drawing/2014/main" id="{7E581234-F74D-4D00-B60D-7F0E121E700C}"/>
              </a:ext>
            </a:extLst>
          </p:cNvPr>
          <p:cNvPicPr>
            <a:picLocks noChangeAspect="1"/>
          </p:cNvPicPr>
          <p:nvPr/>
        </p:nvPicPr>
        <p:blipFill>
          <a:blip r:embed="rId6"/>
          <a:stretch>
            <a:fillRect/>
          </a:stretch>
        </p:blipFill>
        <p:spPr>
          <a:xfrm>
            <a:off x="1355040" y="3686474"/>
            <a:ext cx="6362700" cy="390525"/>
          </a:xfrm>
          <a:prstGeom prst="rect">
            <a:avLst/>
          </a:prstGeom>
        </p:spPr>
      </p:pic>
      <p:pic>
        <p:nvPicPr>
          <p:cNvPr id="39" name="Grafik 38">
            <a:extLst>
              <a:ext uri="{FF2B5EF4-FFF2-40B4-BE49-F238E27FC236}">
                <a16:creationId xmlns:a16="http://schemas.microsoft.com/office/drawing/2014/main" id="{C68208B9-C0E8-4568-98AF-16E21AEFA8E2}"/>
              </a:ext>
            </a:extLst>
          </p:cNvPr>
          <p:cNvPicPr>
            <a:picLocks noChangeAspect="1"/>
          </p:cNvPicPr>
          <p:nvPr/>
        </p:nvPicPr>
        <p:blipFill>
          <a:blip r:embed="rId7"/>
          <a:stretch>
            <a:fillRect/>
          </a:stretch>
        </p:blipFill>
        <p:spPr>
          <a:xfrm>
            <a:off x="1353054" y="4107562"/>
            <a:ext cx="6372225" cy="409575"/>
          </a:xfrm>
          <a:prstGeom prst="rect">
            <a:avLst/>
          </a:prstGeom>
        </p:spPr>
      </p:pic>
      <p:pic>
        <p:nvPicPr>
          <p:cNvPr id="41" name="Grafik 40">
            <a:extLst>
              <a:ext uri="{FF2B5EF4-FFF2-40B4-BE49-F238E27FC236}">
                <a16:creationId xmlns:a16="http://schemas.microsoft.com/office/drawing/2014/main" id="{6E950592-0A34-47B1-9DC6-8698D0FA5B98}"/>
              </a:ext>
            </a:extLst>
          </p:cNvPr>
          <p:cNvPicPr>
            <a:picLocks noChangeAspect="1"/>
          </p:cNvPicPr>
          <p:nvPr/>
        </p:nvPicPr>
        <p:blipFill>
          <a:blip r:embed="rId8"/>
          <a:stretch>
            <a:fillRect/>
          </a:stretch>
        </p:blipFill>
        <p:spPr>
          <a:xfrm>
            <a:off x="1364565" y="4547700"/>
            <a:ext cx="6343650" cy="409575"/>
          </a:xfrm>
          <a:prstGeom prst="rect">
            <a:avLst/>
          </a:prstGeom>
        </p:spPr>
      </p:pic>
      <p:pic>
        <p:nvPicPr>
          <p:cNvPr id="43" name="Grafik 42">
            <a:extLst>
              <a:ext uri="{FF2B5EF4-FFF2-40B4-BE49-F238E27FC236}">
                <a16:creationId xmlns:a16="http://schemas.microsoft.com/office/drawing/2014/main" id="{818533AA-DD61-44C7-BA33-701AF61B5BB4}"/>
              </a:ext>
            </a:extLst>
          </p:cNvPr>
          <p:cNvPicPr>
            <a:picLocks noChangeAspect="1"/>
          </p:cNvPicPr>
          <p:nvPr/>
        </p:nvPicPr>
        <p:blipFill>
          <a:blip r:embed="rId9"/>
          <a:stretch>
            <a:fillRect/>
          </a:stretch>
        </p:blipFill>
        <p:spPr>
          <a:xfrm>
            <a:off x="1380880" y="4987838"/>
            <a:ext cx="6334125" cy="400050"/>
          </a:xfrm>
          <a:prstGeom prst="rect">
            <a:avLst/>
          </a:prstGeom>
        </p:spPr>
      </p:pic>
      <p:pic>
        <p:nvPicPr>
          <p:cNvPr id="45" name="Grafik 44">
            <a:extLst>
              <a:ext uri="{FF2B5EF4-FFF2-40B4-BE49-F238E27FC236}">
                <a16:creationId xmlns:a16="http://schemas.microsoft.com/office/drawing/2014/main" id="{405E193D-14A7-4745-8720-FCBFD1DA24C1}"/>
              </a:ext>
            </a:extLst>
          </p:cNvPr>
          <p:cNvPicPr>
            <a:picLocks noChangeAspect="1"/>
          </p:cNvPicPr>
          <p:nvPr/>
        </p:nvPicPr>
        <p:blipFill>
          <a:blip r:embed="rId10"/>
          <a:stretch>
            <a:fillRect/>
          </a:stretch>
        </p:blipFill>
        <p:spPr>
          <a:xfrm>
            <a:off x="1364565" y="5427976"/>
            <a:ext cx="6343650" cy="381000"/>
          </a:xfrm>
          <a:prstGeom prst="rect">
            <a:avLst/>
          </a:prstGeom>
        </p:spPr>
      </p:pic>
      <p:pic>
        <p:nvPicPr>
          <p:cNvPr id="47" name="Grafik 46">
            <a:extLst>
              <a:ext uri="{FF2B5EF4-FFF2-40B4-BE49-F238E27FC236}">
                <a16:creationId xmlns:a16="http://schemas.microsoft.com/office/drawing/2014/main" id="{C5D155AB-A8CF-4DA9-9AD1-A90A0E0B7305}"/>
              </a:ext>
            </a:extLst>
          </p:cNvPr>
          <p:cNvPicPr>
            <a:picLocks noChangeAspect="1"/>
          </p:cNvPicPr>
          <p:nvPr/>
        </p:nvPicPr>
        <p:blipFill>
          <a:blip r:embed="rId11"/>
          <a:stretch>
            <a:fillRect/>
          </a:stretch>
        </p:blipFill>
        <p:spPr>
          <a:xfrm>
            <a:off x="1380880" y="5858589"/>
            <a:ext cx="6362700" cy="361950"/>
          </a:xfrm>
          <a:prstGeom prst="rect">
            <a:avLst/>
          </a:prstGeom>
        </p:spPr>
      </p:pic>
      <p:pic>
        <p:nvPicPr>
          <p:cNvPr id="4" name="Grafik 3" descr="Ein Bild, das Screenshot, Softdrink, Kreis, Tasse enthält.&#10;&#10;Automatisch generierte Beschreibung">
            <a:extLst>
              <a:ext uri="{FF2B5EF4-FFF2-40B4-BE49-F238E27FC236}">
                <a16:creationId xmlns:a16="http://schemas.microsoft.com/office/drawing/2014/main" id="{FDD93971-1C41-8A65-B2A4-C2A3C52097D6}"/>
              </a:ext>
            </a:extLst>
          </p:cNvPr>
          <p:cNvPicPr>
            <a:picLocks noChangeAspect="1"/>
          </p:cNvPicPr>
          <p:nvPr/>
        </p:nvPicPr>
        <p:blipFill>
          <a:blip r:embed="rId12"/>
          <a:stretch>
            <a:fillRect/>
          </a:stretch>
        </p:blipFill>
        <p:spPr>
          <a:xfrm>
            <a:off x="8157028" y="3348963"/>
            <a:ext cx="3425371" cy="1926771"/>
          </a:xfrm>
          <a:prstGeom prst="rect">
            <a:avLst/>
          </a:prstGeom>
        </p:spPr>
      </p:pic>
    </p:spTree>
    <p:extLst>
      <p:ext uri="{BB962C8B-B14F-4D97-AF65-F5344CB8AC3E}">
        <p14:creationId xmlns:p14="http://schemas.microsoft.com/office/powerpoint/2010/main" val="62618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F98DF0B-529C-C06F-F803-C59B492FEF05}"/>
              </a:ext>
            </a:extLst>
          </p:cNvPr>
          <p:cNvPicPr>
            <a:picLocks noChangeAspect="1"/>
          </p:cNvPicPr>
          <p:nvPr/>
        </p:nvPicPr>
        <p:blipFill>
          <a:blip r:embed="rId2"/>
          <a:stretch>
            <a:fillRect/>
          </a:stretch>
        </p:blipFill>
        <p:spPr>
          <a:xfrm>
            <a:off x="320468" y="329233"/>
            <a:ext cx="11610275" cy="3353875"/>
          </a:xfrm>
          <a:prstGeom prst="rect">
            <a:avLst/>
          </a:prstGeom>
        </p:spPr>
      </p:pic>
      <p:grpSp>
        <p:nvGrpSpPr>
          <p:cNvPr id="7" name="Gruppieren 6">
            <a:extLst>
              <a:ext uri="{FF2B5EF4-FFF2-40B4-BE49-F238E27FC236}">
                <a16:creationId xmlns:a16="http://schemas.microsoft.com/office/drawing/2014/main" id="{E22D1575-5A1B-905F-63C6-D5401C2128A3}"/>
              </a:ext>
            </a:extLst>
          </p:cNvPr>
          <p:cNvGrpSpPr/>
          <p:nvPr/>
        </p:nvGrpSpPr>
        <p:grpSpPr>
          <a:xfrm>
            <a:off x="1161788" y="3683108"/>
            <a:ext cx="10173223" cy="1759040"/>
            <a:chOff x="1161788" y="3683108"/>
            <a:chExt cx="10173223" cy="1759040"/>
          </a:xfrm>
        </p:grpSpPr>
        <p:pic>
          <p:nvPicPr>
            <p:cNvPr id="3" name="Grafik 2">
              <a:extLst>
                <a:ext uri="{FF2B5EF4-FFF2-40B4-BE49-F238E27FC236}">
                  <a16:creationId xmlns:a16="http://schemas.microsoft.com/office/drawing/2014/main" id="{C549E25B-779A-A7FE-29BC-5F38EF2B4DA0}"/>
                </a:ext>
              </a:extLst>
            </p:cNvPr>
            <p:cNvPicPr>
              <a:picLocks noChangeAspect="1"/>
            </p:cNvPicPr>
            <p:nvPr/>
          </p:nvPicPr>
          <p:blipFill>
            <a:blip r:embed="rId3"/>
            <a:stretch>
              <a:fillRect/>
            </a:stretch>
          </p:blipFill>
          <p:spPr>
            <a:xfrm>
              <a:off x="1161788" y="3683108"/>
              <a:ext cx="10173223" cy="1759040"/>
            </a:xfrm>
            <a:prstGeom prst="rect">
              <a:avLst/>
            </a:prstGeom>
          </p:spPr>
        </p:pic>
        <p:sp>
          <p:nvSpPr>
            <p:cNvPr id="5" name="Rechteck 4">
              <a:extLst>
                <a:ext uri="{FF2B5EF4-FFF2-40B4-BE49-F238E27FC236}">
                  <a16:creationId xmlns:a16="http://schemas.microsoft.com/office/drawing/2014/main" id="{CD37D3CB-1B81-5AAB-B165-C9F2279E7EAB}"/>
                </a:ext>
              </a:extLst>
            </p:cNvPr>
            <p:cNvSpPr/>
            <p:nvPr/>
          </p:nvSpPr>
          <p:spPr>
            <a:xfrm>
              <a:off x="10482943" y="5116286"/>
              <a:ext cx="772886" cy="32586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9" name="Grafik 8">
            <a:extLst>
              <a:ext uri="{FF2B5EF4-FFF2-40B4-BE49-F238E27FC236}">
                <a16:creationId xmlns:a16="http://schemas.microsoft.com/office/drawing/2014/main" id="{7124ADF1-0120-4F6E-7F58-FF95C046B4AE}"/>
              </a:ext>
            </a:extLst>
          </p:cNvPr>
          <p:cNvPicPr>
            <a:picLocks noChangeAspect="1"/>
          </p:cNvPicPr>
          <p:nvPr/>
        </p:nvPicPr>
        <p:blipFill>
          <a:blip r:embed="rId4"/>
          <a:stretch>
            <a:fillRect/>
          </a:stretch>
        </p:blipFill>
        <p:spPr>
          <a:xfrm>
            <a:off x="2355650" y="5442148"/>
            <a:ext cx="8979361" cy="1371670"/>
          </a:xfrm>
          <a:prstGeom prst="rect">
            <a:avLst/>
          </a:prstGeom>
        </p:spPr>
      </p:pic>
    </p:spTree>
    <p:extLst>
      <p:ext uri="{BB962C8B-B14F-4D97-AF65-F5344CB8AC3E}">
        <p14:creationId xmlns:p14="http://schemas.microsoft.com/office/powerpoint/2010/main" val="9129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B7ADA7A-F49E-AA0A-114A-E6DB0D487931}"/>
              </a:ext>
            </a:extLst>
          </p:cNvPr>
          <p:cNvSpPr>
            <a:spLocks noGrp="1"/>
          </p:cNvSpPr>
          <p:nvPr>
            <p:ph type="title"/>
          </p:nvPr>
        </p:nvSpPr>
        <p:spPr>
          <a:xfrm>
            <a:off x="1563623" y="2094309"/>
            <a:ext cx="9070848" cy="3065520"/>
          </a:xfrm>
        </p:spPr>
        <p:txBody>
          <a:bodyPr/>
          <a:lstStyle/>
          <a:p>
            <a:r>
              <a:rPr lang="de-DE" sz="4000" dirty="0"/>
              <a:t>Programmierung </a:t>
            </a:r>
            <a:r>
              <a:rPr lang="de-DE" sz="4000" dirty="0" err="1"/>
              <a:t>Bubblesort</a:t>
            </a:r>
            <a:r>
              <a:rPr lang="de-DE" sz="4000" dirty="0"/>
              <a:t> mit </a:t>
            </a:r>
            <a:r>
              <a:rPr lang="de-DE" sz="6600" dirty="0"/>
              <a:t>PYTHON IDLE</a:t>
            </a:r>
            <a:endParaRPr lang="de-CH" sz="6600" dirty="0"/>
          </a:p>
        </p:txBody>
      </p:sp>
    </p:spTree>
    <p:extLst>
      <p:ext uri="{BB962C8B-B14F-4D97-AF65-F5344CB8AC3E}">
        <p14:creationId xmlns:p14="http://schemas.microsoft.com/office/powerpoint/2010/main" val="3176864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9BA3D3A-E9E4-B245-0FF3-97E9FD16A2D7}"/>
              </a:ext>
            </a:extLst>
          </p:cNvPr>
          <p:cNvPicPr>
            <a:picLocks noChangeAspect="1"/>
          </p:cNvPicPr>
          <p:nvPr/>
        </p:nvPicPr>
        <p:blipFill>
          <a:blip r:embed="rId2"/>
          <a:stretch>
            <a:fillRect/>
          </a:stretch>
        </p:blipFill>
        <p:spPr>
          <a:xfrm>
            <a:off x="547373" y="1903288"/>
            <a:ext cx="11119025" cy="4573712"/>
          </a:xfrm>
          <a:prstGeom prst="rect">
            <a:avLst/>
          </a:prstGeom>
        </p:spPr>
      </p:pic>
      <p:sp>
        <p:nvSpPr>
          <p:cNvPr id="2" name="Titel 1">
            <a:extLst>
              <a:ext uri="{FF2B5EF4-FFF2-40B4-BE49-F238E27FC236}">
                <a16:creationId xmlns:a16="http://schemas.microsoft.com/office/drawing/2014/main" id="{7F2FB249-A714-4F7B-8FE0-EDA366EFCE59}"/>
              </a:ext>
            </a:extLst>
          </p:cNvPr>
          <p:cNvSpPr>
            <a:spLocks noGrp="1"/>
          </p:cNvSpPr>
          <p:nvPr>
            <p:ph type="title"/>
          </p:nvPr>
        </p:nvSpPr>
        <p:spPr>
          <a:xfrm>
            <a:off x="740227" y="531688"/>
            <a:ext cx="10863943" cy="1371600"/>
          </a:xfrm>
        </p:spPr>
        <p:txBody>
          <a:bodyPr>
            <a:noAutofit/>
          </a:bodyPr>
          <a:lstStyle/>
          <a:p>
            <a:r>
              <a:rPr lang="de-DE" sz="2400" dirty="0"/>
              <a:t>Sortier-Algorithmus </a:t>
            </a:r>
            <a:r>
              <a:rPr lang="de-DE" sz="2400" dirty="0" err="1"/>
              <a:t>Bubblesort</a:t>
            </a:r>
            <a:br>
              <a:rPr lang="de-DE" sz="2400" dirty="0"/>
            </a:br>
            <a:r>
              <a:rPr lang="de-DE" sz="2400" dirty="0"/>
              <a:t>-&gt; Verfahren: Man vergleicht zwei nebeneinander stehende Werte und vertauscht ihre Reihenfolge, wenn der Wert rechts kleiner als der Wert links ist.			</a:t>
            </a:r>
            <a:r>
              <a:rPr lang="de-DE" sz="2400" b="1" dirty="0"/>
              <a:t>Bubblesort.py</a:t>
            </a:r>
            <a:endParaRPr lang="de-CH" sz="2400" b="1" dirty="0"/>
          </a:p>
        </p:txBody>
      </p:sp>
      <p:sp>
        <p:nvSpPr>
          <p:cNvPr id="5" name="Rechteck 4">
            <a:extLst>
              <a:ext uri="{FF2B5EF4-FFF2-40B4-BE49-F238E27FC236}">
                <a16:creationId xmlns:a16="http://schemas.microsoft.com/office/drawing/2014/main" id="{60F211BE-66AD-4883-A925-F88391CCA55C}"/>
              </a:ext>
            </a:extLst>
          </p:cNvPr>
          <p:cNvSpPr/>
          <p:nvPr/>
        </p:nvSpPr>
        <p:spPr>
          <a:xfrm>
            <a:off x="3919225" y="3958671"/>
            <a:ext cx="4647832" cy="1495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Was muss hier gemacht werden?</a:t>
            </a:r>
            <a:endParaRPr lang="de-CH" sz="3200" dirty="0">
              <a:solidFill>
                <a:schemeClr val="bg1"/>
              </a:solidFill>
            </a:endParaRPr>
          </a:p>
        </p:txBody>
      </p:sp>
      <p:sp>
        <p:nvSpPr>
          <p:cNvPr id="9" name="Rechteck 8">
            <a:extLst>
              <a:ext uri="{FF2B5EF4-FFF2-40B4-BE49-F238E27FC236}">
                <a16:creationId xmlns:a16="http://schemas.microsoft.com/office/drawing/2014/main" id="{23B0D4C9-26C3-C46C-3A84-9E4DBBAA277A}"/>
              </a:ext>
            </a:extLst>
          </p:cNvPr>
          <p:cNvSpPr/>
          <p:nvPr/>
        </p:nvSpPr>
        <p:spPr>
          <a:xfrm>
            <a:off x="5900055" y="2997302"/>
            <a:ext cx="3363686" cy="5334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Bereich  für i angeben</a:t>
            </a:r>
            <a:endParaRPr lang="de-CH" sz="2000" dirty="0">
              <a:solidFill>
                <a:schemeClr val="bg1"/>
              </a:solidFill>
            </a:endParaRPr>
          </a:p>
        </p:txBody>
      </p:sp>
      <p:sp>
        <p:nvSpPr>
          <p:cNvPr id="10" name="Rechteck 9">
            <a:extLst>
              <a:ext uri="{FF2B5EF4-FFF2-40B4-BE49-F238E27FC236}">
                <a16:creationId xmlns:a16="http://schemas.microsoft.com/office/drawing/2014/main" id="{310228A4-EC91-082B-5198-7C32D63C68BE}"/>
              </a:ext>
            </a:extLst>
          </p:cNvPr>
          <p:cNvSpPr/>
          <p:nvPr/>
        </p:nvSpPr>
        <p:spPr>
          <a:xfrm>
            <a:off x="4844143" y="2440114"/>
            <a:ext cx="3363686" cy="5334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Bereich  für i angeben</a:t>
            </a:r>
            <a:endParaRPr lang="de-CH" sz="2000" dirty="0">
              <a:solidFill>
                <a:schemeClr val="bg1"/>
              </a:solidFill>
            </a:endParaRPr>
          </a:p>
        </p:txBody>
      </p:sp>
    </p:spTree>
    <p:extLst>
      <p:ext uri="{BB962C8B-B14F-4D97-AF65-F5344CB8AC3E}">
        <p14:creationId xmlns:p14="http://schemas.microsoft.com/office/powerpoint/2010/main" val="34481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01F2353-E3BC-DD8F-100B-6826DA8EEDDB}"/>
              </a:ext>
            </a:extLst>
          </p:cNvPr>
          <p:cNvSpPr/>
          <p:nvPr/>
        </p:nvSpPr>
        <p:spPr>
          <a:xfrm>
            <a:off x="587828" y="2405744"/>
            <a:ext cx="1545772" cy="6313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a:extLst>
              <a:ext uri="{FF2B5EF4-FFF2-40B4-BE49-F238E27FC236}">
                <a16:creationId xmlns:a16="http://schemas.microsoft.com/office/drawing/2014/main" id="{E0FBE5A2-55D9-2527-27AC-BD17F2B20986}"/>
              </a:ext>
            </a:extLst>
          </p:cNvPr>
          <p:cNvSpPr>
            <a:spLocks noGrp="1"/>
          </p:cNvSpPr>
          <p:nvPr>
            <p:ph type="title"/>
          </p:nvPr>
        </p:nvSpPr>
        <p:spPr>
          <a:xfrm>
            <a:off x="587828" y="566394"/>
            <a:ext cx="11016343" cy="1360377"/>
          </a:xfrm>
        </p:spPr>
        <p:txBody>
          <a:bodyPr>
            <a:noAutofit/>
          </a:bodyPr>
          <a:lstStyle/>
          <a:p>
            <a:r>
              <a:rPr lang="de-DE" sz="3200" dirty="0"/>
              <a:t>Warum verwendet man eine zusätzliche Variable z, um die Werte x[i] und x[i + 1] zu vertauschen? Geht es nicht ohne diese Variable?</a:t>
            </a:r>
            <a:endParaRPr lang="de-CH" sz="3200" dirty="0"/>
          </a:p>
        </p:txBody>
      </p:sp>
      <p:pic>
        <p:nvPicPr>
          <p:cNvPr id="7" name="Grafik 6">
            <a:extLst>
              <a:ext uri="{FF2B5EF4-FFF2-40B4-BE49-F238E27FC236}">
                <a16:creationId xmlns:a16="http://schemas.microsoft.com/office/drawing/2014/main" id="{A653FA48-FE79-DF44-211E-C86A88573F85}"/>
              </a:ext>
            </a:extLst>
          </p:cNvPr>
          <p:cNvPicPr>
            <a:picLocks noChangeAspect="1"/>
          </p:cNvPicPr>
          <p:nvPr/>
        </p:nvPicPr>
        <p:blipFill>
          <a:blip r:embed="rId2"/>
          <a:stretch>
            <a:fillRect/>
          </a:stretch>
        </p:blipFill>
        <p:spPr>
          <a:xfrm>
            <a:off x="4439486" y="5251050"/>
            <a:ext cx="3039000" cy="1087349"/>
          </a:xfrm>
          <a:prstGeom prst="rect">
            <a:avLst/>
          </a:prstGeom>
        </p:spPr>
      </p:pic>
      <p:sp>
        <p:nvSpPr>
          <p:cNvPr id="8" name="Textfeld 7">
            <a:extLst>
              <a:ext uri="{FF2B5EF4-FFF2-40B4-BE49-F238E27FC236}">
                <a16:creationId xmlns:a16="http://schemas.microsoft.com/office/drawing/2014/main" id="{DF23A0C8-9895-69A6-42AC-8D8D24E46E6D}"/>
              </a:ext>
            </a:extLst>
          </p:cNvPr>
          <p:cNvSpPr txBox="1"/>
          <p:nvPr/>
        </p:nvSpPr>
        <p:spPr>
          <a:xfrm>
            <a:off x="587828" y="2039851"/>
            <a:ext cx="11016343" cy="3754874"/>
          </a:xfrm>
          <a:prstGeom prst="rect">
            <a:avLst/>
          </a:prstGeom>
          <a:noFill/>
        </p:spPr>
        <p:txBody>
          <a:bodyPr wrap="square" rtlCol="0">
            <a:spAutoFit/>
          </a:bodyPr>
          <a:lstStyle/>
          <a:p>
            <a:r>
              <a:rPr lang="de-DE" sz="2000" dirty="0"/>
              <a:t>Würde man die Werte einfach vertauschen und folgenden Code schreiben,</a:t>
            </a:r>
            <a:br>
              <a:rPr lang="de-DE" sz="2000" dirty="0"/>
            </a:br>
            <a:r>
              <a:rPr lang="de-DE" sz="2000" b="1" dirty="0">
                <a:solidFill>
                  <a:schemeClr val="bg1"/>
                </a:solidFill>
              </a:rPr>
              <a:t>x[i] = x[i + 1]</a:t>
            </a:r>
          </a:p>
          <a:p>
            <a:r>
              <a:rPr lang="de-DE" sz="2000" b="1" dirty="0">
                <a:solidFill>
                  <a:schemeClr val="bg1"/>
                </a:solidFill>
              </a:rPr>
              <a:t>x[i + 1] = x[i]</a:t>
            </a:r>
          </a:p>
          <a:p>
            <a:r>
              <a:rPr lang="de-DE" sz="2000" dirty="0"/>
              <a:t>würde man den Wert an der Position x[i] einfach mit dem Wert an der Position x[i + 1] überschreiben. Somit ginge dieser Wert x[i] verloren. Mit der Speicherung in der Variable z bleibt er uns erhalten und kann später an die Position x[i + 1] eingefügt werden. Deshalb benötigen wir die drei Zeilen:</a:t>
            </a:r>
          </a:p>
          <a:p>
            <a:r>
              <a:rPr lang="de-DE" sz="2000" dirty="0"/>
              <a:t>1. Zeile: Speichern des Wertes, der in die höhere Position vertauscht werden muss</a:t>
            </a:r>
          </a:p>
          <a:p>
            <a:r>
              <a:rPr lang="de-DE" sz="2000" dirty="0"/>
              <a:t>2. Zeile: Der zu </a:t>
            </a:r>
            <a:r>
              <a:rPr lang="de-DE" sz="2000" dirty="0" err="1"/>
              <a:t>grosse</a:t>
            </a:r>
            <a:r>
              <a:rPr lang="de-DE" sz="2000" dirty="0"/>
              <a:t> Wert in der höheren Position wird in die tiefere Position kopiert</a:t>
            </a:r>
          </a:p>
          <a:p>
            <a:r>
              <a:rPr lang="de-DE" sz="2000" dirty="0"/>
              <a:t>3. Zeile: Der gespeicherte Wert in der Variable z kann nun an die höhere Position geschrieben werden. </a:t>
            </a:r>
          </a:p>
          <a:p>
            <a:endParaRPr lang="de-CH" dirty="0"/>
          </a:p>
        </p:txBody>
      </p:sp>
    </p:spTree>
    <p:extLst>
      <p:ext uri="{BB962C8B-B14F-4D97-AF65-F5344CB8AC3E}">
        <p14:creationId xmlns:p14="http://schemas.microsoft.com/office/powerpoint/2010/main" val="328266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1B885C0-4048-9498-14F1-72D58A61B762}"/>
              </a:ext>
            </a:extLst>
          </p:cNvPr>
          <p:cNvPicPr>
            <a:picLocks noChangeAspect="1"/>
          </p:cNvPicPr>
          <p:nvPr/>
        </p:nvPicPr>
        <p:blipFill>
          <a:blip r:embed="rId2"/>
          <a:stretch>
            <a:fillRect/>
          </a:stretch>
        </p:blipFill>
        <p:spPr>
          <a:xfrm>
            <a:off x="398531" y="446315"/>
            <a:ext cx="11394937" cy="1545772"/>
          </a:xfrm>
          <a:prstGeom prst="rect">
            <a:avLst/>
          </a:prstGeom>
        </p:spPr>
      </p:pic>
      <p:pic>
        <p:nvPicPr>
          <p:cNvPr id="3" name="Grafik 2">
            <a:extLst>
              <a:ext uri="{FF2B5EF4-FFF2-40B4-BE49-F238E27FC236}">
                <a16:creationId xmlns:a16="http://schemas.microsoft.com/office/drawing/2014/main" id="{8AE76288-05E1-7C75-50DE-77F0E397830E}"/>
              </a:ext>
            </a:extLst>
          </p:cNvPr>
          <p:cNvPicPr>
            <a:picLocks noChangeAspect="1"/>
          </p:cNvPicPr>
          <p:nvPr/>
        </p:nvPicPr>
        <p:blipFill>
          <a:blip r:embed="rId3"/>
          <a:stretch>
            <a:fillRect/>
          </a:stretch>
        </p:blipFill>
        <p:spPr>
          <a:xfrm>
            <a:off x="571210" y="2197051"/>
            <a:ext cx="11049579" cy="2276977"/>
          </a:xfrm>
          <a:prstGeom prst="rect">
            <a:avLst/>
          </a:prstGeom>
        </p:spPr>
      </p:pic>
      <p:sp>
        <p:nvSpPr>
          <p:cNvPr id="6" name="Rechteck: abgerundete Ecken 5">
            <a:extLst>
              <a:ext uri="{FF2B5EF4-FFF2-40B4-BE49-F238E27FC236}">
                <a16:creationId xmlns:a16="http://schemas.microsoft.com/office/drawing/2014/main" id="{C7E5BA69-6E70-EC0C-9B93-0B3B0904E1D9}"/>
              </a:ext>
            </a:extLst>
          </p:cNvPr>
          <p:cNvSpPr/>
          <p:nvPr/>
        </p:nvSpPr>
        <p:spPr>
          <a:xfrm>
            <a:off x="1905000" y="3951514"/>
            <a:ext cx="8327571" cy="522514"/>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1813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88687-F961-B604-BE39-C2BD25E012AC}"/>
              </a:ext>
            </a:extLst>
          </p:cNvPr>
          <p:cNvSpPr>
            <a:spLocks noGrp="1"/>
          </p:cNvSpPr>
          <p:nvPr>
            <p:ph type="title"/>
          </p:nvPr>
        </p:nvSpPr>
        <p:spPr>
          <a:xfrm>
            <a:off x="821871" y="1001821"/>
            <a:ext cx="10548257" cy="5072407"/>
          </a:xfrm>
        </p:spPr>
        <p:txBody>
          <a:bodyPr>
            <a:normAutofit fontScale="90000"/>
          </a:bodyPr>
          <a:lstStyle/>
          <a:p>
            <a:r>
              <a:rPr lang="de-DE" dirty="0"/>
              <a:t>Können wir unser Zimmer in eine lineare Ordnung bringen?</a:t>
            </a:r>
            <a:br>
              <a:rPr lang="de-DE" dirty="0"/>
            </a:br>
            <a:r>
              <a:rPr lang="de-DE" dirty="0"/>
              <a:t>Beispiele?</a:t>
            </a:r>
            <a:br>
              <a:rPr lang="de-DE" dirty="0"/>
            </a:br>
            <a:r>
              <a:rPr lang="de-DE" dirty="0"/>
              <a:t>Wo kann dies unmöglich gelingen?</a:t>
            </a:r>
            <a:br>
              <a:rPr lang="de-DE" dirty="0"/>
            </a:br>
            <a:r>
              <a:rPr lang="de-DE" dirty="0"/>
              <a:t>Worin besteht der entscheidende Vorteil von linearen Ordnungen?</a:t>
            </a:r>
            <a:br>
              <a:rPr lang="de-DE" dirty="0"/>
            </a:br>
            <a:r>
              <a:rPr lang="de-DE" dirty="0"/>
              <a:t>Es gibt viele Fälle, in denen Ordnungskriterien nicht zu einer linearen Ordnung führen!</a:t>
            </a:r>
            <a:endParaRPr lang="de-CH" dirty="0"/>
          </a:p>
        </p:txBody>
      </p:sp>
    </p:spTree>
    <p:extLst>
      <p:ext uri="{BB962C8B-B14F-4D97-AF65-F5344CB8AC3E}">
        <p14:creationId xmlns:p14="http://schemas.microsoft.com/office/powerpoint/2010/main" val="166930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67523-ADD5-15E3-2C40-30489A15C65E}"/>
              </a:ext>
            </a:extLst>
          </p:cNvPr>
          <p:cNvSpPr>
            <a:spLocks noGrp="1"/>
          </p:cNvSpPr>
          <p:nvPr>
            <p:ph type="title"/>
          </p:nvPr>
        </p:nvSpPr>
        <p:spPr>
          <a:xfrm>
            <a:off x="1066800" y="642593"/>
            <a:ext cx="10058400" cy="5562263"/>
          </a:xfrm>
        </p:spPr>
        <p:txBody>
          <a:bodyPr>
            <a:normAutofit/>
          </a:bodyPr>
          <a:lstStyle/>
          <a:p>
            <a:pPr>
              <a:lnSpc>
                <a:spcPct val="150000"/>
              </a:lnSpc>
            </a:pPr>
            <a:r>
              <a:rPr lang="de-DE" dirty="0"/>
              <a:t>Nichtlineare Ordnungen</a:t>
            </a:r>
            <a:br>
              <a:rPr lang="de-DE" dirty="0"/>
            </a:br>
            <a:br>
              <a:rPr lang="de-DE" dirty="0"/>
            </a:br>
            <a:r>
              <a:rPr lang="de-DE" sz="3200" b="1" dirty="0" err="1"/>
              <a:t>Def</a:t>
            </a:r>
            <a:r>
              <a:rPr lang="de-DE" sz="3200" b="1" dirty="0"/>
              <a:t>: </a:t>
            </a:r>
            <a:r>
              <a:rPr lang="de-DE" sz="3200" dirty="0"/>
              <a:t>Wir sagen, </a:t>
            </a:r>
            <a:r>
              <a:rPr lang="de-DE" sz="3200" i="1" dirty="0"/>
              <a:t>a</a:t>
            </a:r>
            <a:r>
              <a:rPr lang="de-DE" sz="3200" dirty="0"/>
              <a:t> ist kleiner gleich </a:t>
            </a:r>
            <a:r>
              <a:rPr lang="de-DE" sz="3200" i="1" dirty="0"/>
              <a:t>b</a:t>
            </a:r>
            <a:r>
              <a:rPr lang="de-DE" sz="3200" dirty="0"/>
              <a:t> bezüglich der Primfaktorzerlegung, wenn </a:t>
            </a:r>
            <a:r>
              <a:rPr lang="de-DE" sz="3200" b="1" dirty="0"/>
              <a:t>alle</a:t>
            </a:r>
            <a:r>
              <a:rPr lang="de-DE" sz="3200" dirty="0"/>
              <a:t> Primfaktoren von </a:t>
            </a:r>
            <a:r>
              <a:rPr lang="de-DE" sz="3200" i="1" dirty="0"/>
              <a:t>a</a:t>
            </a:r>
            <a:r>
              <a:rPr lang="de-DE" sz="3200" dirty="0"/>
              <a:t> auch Primfaktoren von </a:t>
            </a:r>
            <a:r>
              <a:rPr lang="de-DE" sz="3200" i="1" dirty="0"/>
              <a:t>b</a:t>
            </a:r>
            <a:r>
              <a:rPr lang="de-DE" sz="3200" dirty="0"/>
              <a:t> sind.</a:t>
            </a:r>
            <a:br>
              <a:rPr lang="de-DE" sz="3200" dirty="0"/>
            </a:br>
            <a:endParaRPr lang="de-CH" sz="3200" dirty="0"/>
          </a:p>
        </p:txBody>
      </p:sp>
    </p:spTree>
    <p:extLst>
      <p:ext uri="{BB962C8B-B14F-4D97-AF65-F5344CB8AC3E}">
        <p14:creationId xmlns:p14="http://schemas.microsoft.com/office/powerpoint/2010/main" val="252291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B22B7D8-0FD1-228A-5194-82AA0D51A29E}"/>
              </a:ext>
            </a:extLst>
          </p:cNvPr>
          <p:cNvSpPr>
            <a:spLocks noGrp="1"/>
          </p:cNvSpPr>
          <p:nvPr>
            <p:ph type="title"/>
          </p:nvPr>
        </p:nvSpPr>
        <p:spPr>
          <a:xfrm>
            <a:off x="1066800" y="555507"/>
            <a:ext cx="10058400" cy="1556322"/>
          </a:xfrm>
        </p:spPr>
        <p:txBody>
          <a:bodyPr>
            <a:normAutofit/>
          </a:bodyPr>
          <a:lstStyle/>
          <a:p>
            <a:r>
              <a:rPr lang="de-DE" dirty="0"/>
              <a:t>Nichtlineare Ordnungen:</a:t>
            </a:r>
            <a:br>
              <a:rPr lang="de-DE" dirty="0"/>
            </a:br>
            <a:r>
              <a:rPr lang="de-DE" sz="2800" dirty="0"/>
              <a:t>Z. B. Primfaktorenzerlegung</a:t>
            </a:r>
            <a:endParaRPr lang="de-CH" sz="2800" dirty="0"/>
          </a:p>
        </p:txBody>
      </p:sp>
      <p:sp>
        <p:nvSpPr>
          <p:cNvPr id="10" name="Textfeld 9">
            <a:extLst>
              <a:ext uri="{FF2B5EF4-FFF2-40B4-BE49-F238E27FC236}">
                <a16:creationId xmlns:a16="http://schemas.microsoft.com/office/drawing/2014/main" id="{009F6930-31F3-936A-4AD6-E8AB062B91E0}"/>
              </a:ext>
            </a:extLst>
          </p:cNvPr>
          <p:cNvSpPr txBox="1"/>
          <p:nvPr/>
        </p:nvSpPr>
        <p:spPr>
          <a:xfrm>
            <a:off x="544287" y="2131278"/>
            <a:ext cx="2057400" cy="584775"/>
          </a:xfrm>
          <a:prstGeom prst="rect">
            <a:avLst/>
          </a:prstGeom>
          <a:noFill/>
        </p:spPr>
        <p:txBody>
          <a:bodyPr wrap="square" rtlCol="0">
            <a:spAutoFit/>
          </a:bodyPr>
          <a:lstStyle/>
          <a:p>
            <a:r>
              <a:rPr lang="de-DE" sz="3200" dirty="0"/>
              <a:t>84 = ?</a:t>
            </a:r>
            <a:endParaRPr lang="de-CH" sz="3200" dirty="0"/>
          </a:p>
        </p:txBody>
      </p:sp>
      <p:sp>
        <p:nvSpPr>
          <p:cNvPr id="11" name="Textfeld 10">
            <a:extLst>
              <a:ext uri="{FF2B5EF4-FFF2-40B4-BE49-F238E27FC236}">
                <a16:creationId xmlns:a16="http://schemas.microsoft.com/office/drawing/2014/main" id="{F615A883-A896-A27C-7699-4028BB9B74C4}"/>
              </a:ext>
            </a:extLst>
          </p:cNvPr>
          <p:cNvSpPr txBox="1"/>
          <p:nvPr/>
        </p:nvSpPr>
        <p:spPr>
          <a:xfrm>
            <a:off x="544288" y="2111829"/>
            <a:ext cx="5312228" cy="584775"/>
          </a:xfrm>
          <a:prstGeom prst="rect">
            <a:avLst/>
          </a:prstGeom>
          <a:noFill/>
        </p:spPr>
        <p:txBody>
          <a:bodyPr wrap="square" rtlCol="0">
            <a:spAutoFit/>
          </a:bodyPr>
          <a:lstStyle/>
          <a:p>
            <a:r>
              <a:rPr lang="de-DE" sz="3200" dirty="0"/>
              <a:t>84 = 2 * 2 * 3 * 7</a:t>
            </a:r>
            <a:endParaRPr lang="de-CH" sz="3200" dirty="0"/>
          </a:p>
        </p:txBody>
      </p:sp>
      <p:sp>
        <p:nvSpPr>
          <p:cNvPr id="12" name="Textfeld 11">
            <a:extLst>
              <a:ext uri="{FF2B5EF4-FFF2-40B4-BE49-F238E27FC236}">
                <a16:creationId xmlns:a16="http://schemas.microsoft.com/office/drawing/2014/main" id="{C8749B8A-3F67-58AF-ED5B-AA60D0BFA828}"/>
              </a:ext>
            </a:extLst>
          </p:cNvPr>
          <p:cNvSpPr txBox="1"/>
          <p:nvPr/>
        </p:nvSpPr>
        <p:spPr>
          <a:xfrm>
            <a:off x="544287" y="2846514"/>
            <a:ext cx="2057400" cy="584775"/>
          </a:xfrm>
          <a:prstGeom prst="rect">
            <a:avLst/>
          </a:prstGeom>
          <a:noFill/>
        </p:spPr>
        <p:txBody>
          <a:bodyPr wrap="square" rtlCol="0">
            <a:spAutoFit/>
          </a:bodyPr>
          <a:lstStyle/>
          <a:p>
            <a:r>
              <a:rPr lang="de-DE" sz="3200" dirty="0"/>
              <a:t>210 = ?</a:t>
            </a:r>
            <a:endParaRPr lang="de-CH" sz="3200" dirty="0"/>
          </a:p>
        </p:txBody>
      </p:sp>
      <p:sp>
        <p:nvSpPr>
          <p:cNvPr id="13" name="Textfeld 12">
            <a:extLst>
              <a:ext uri="{FF2B5EF4-FFF2-40B4-BE49-F238E27FC236}">
                <a16:creationId xmlns:a16="http://schemas.microsoft.com/office/drawing/2014/main" id="{49800451-E60A-4DFD-8BF2-52CF4D19F072}"/>
              </a:ext>
            </a:extLst>
          </p:cNvPr>
          <p:cNvSpPr txBox="1"/>
          <p:nvPr/>
        </p:nvSpPr>
        <p:spPr>
          <a:xfrm>
            <a:off x="544287" y="2846514"/>
            <a:ext cx="5116284" cy="584775"/>
          </a:xfrm>
          <a:prstGeom prst="rect">
            <a:avLst/>
          </a:prstGeom>
          <a:noFill/>
        </p:spPr>
        <p:txBody>
          <a:bodyPr wrap="square" rtlCol="0">
            <a:spAutoFit/>
          </a:bodyPr>
          <a:lstStyle/>
          <a:p>
            <a:r>
              <a:rPr lang="de-DE" sz="3200" dirty="0"/>
              <a:t>210 = 2 * 3 * 5 * 7</a:t>
            </a:r>
            <a:endParaRPr lang="de-CH" sz="3200" dirty="0"/>
          </a:p>
        </p:txBody>
      </p:sp>
      <p:sp>
        <p:nvSpPr>
          <p:cNvPr id="14" name="Textfeld 13">
            <a:extLst>
              <a:ext uri="{FF2B5EF4-FFF2-40B4-BE49-F238E27FC236}">
                <a16:creationId xmlns:a16="http://schemas.microsoft.com/office/drawing/2014/main" id="{B7CE0609-CC70-5D00-EC03-B803E1BBED5A}"/>
              </a:ext>
            </a:extLst>
          </p:cNvPr>
          <p:cNvSpPr txBox="1"/>
          <p:nvPr/>
        </p:nvSpPr>
        <p:spPr>
          <a:xfrm>
            <a:off x="544287" y="3668151"/>
            <a:ext cx="8980713" cy="584775"/>
          </a:xfrm>
          <a:prstGeom prst="rect">
            <a:avLst/>
          </a:prstGeom>
          <a:noFill/>
        </p:spPr>
        <p:txBody>
          <a:bodyPr wrap="square" rtlCol="0">
            <a:spAutoFit/>
          </a:bodyPr>
          <a:lstStyle/>
          <a:p>
            <a:r>
              <a:rPr lang="de-DE" sz="3200" dirty="0"/>
              <a:t>Welche Zahl ist grösser?</a:t>
            </a:r>
            <a:endParaRPr lang="de-CH" sz="3200" dirty="0"/>
          </a:p>
        </p:txBody>
      </p:sp>
      <p:sp>
        <p:nvSpPr>
          <p:cNvPr id="15" name="Textfeld 14">
            <a:extLst>
              <a:ext uri="{FF2B5EF4-FFF2-40B4-BE49-F238E27FC236}">
                <a16:creationId xmlns:a16="http://schemas.microsoft.com/office/drawing/2014/main" id="{D592E421-D904-DDAC-A81A-DF40DB611584}"/>
              </a:ext>
            </a:extLst>
          </p:cNvPr>
          <p:cNvSpPr txBox="1"/>
          <p:nvPr/>
        </p:nvSpPr>
        <p:spPr>
          <a:xfrm>
            <a:off x="544286" y="4502628"/>
            <a:ext cx="11179627" cy="1077218"/>
          </a:xfrm>
          <a:prstGeom prst="rect">
            <a:avLst/>
          </a:prstGeom>
          <a:noFill/>
        </p:spPr>
        <p:txBody>
          <a:bodyPr wrap="square" rtlCol="0">
            <a:spAutoFit/>
          </a:bodyPr>
          <a:lstStyle/>
          <a:p>
            <a:r>
              <a:rPr lang="de-DE" sz="3200" dirty="0"/>
              <a:t>210, weil die Menge der Primfaktoren von 84 eine </a:t>
            </a:r>
            <a:r>
              <a:rPr lang="de-DE" sz="3200" b="1" dirty="0"/>
              <a:t>Teilmenge</a:t>
            </a:r>
            <a:r>
              <a:rPr lang="de-DE" sz="3200" dirty="0"/>
              <a:t> der Menge der Primfaktoren von 210 ist.</a:t>
            </a:r>
            <a:endParaRPr lang="de-CH" sz="3200" dirty="0"/>
          </a:p>
        </p:txBody>
      </p:sp>
    </p:spTree>
    <p:extLst>
      <p:ext uri="{BB962C8B-B14F-4D97-AF65-F5344CB8AC3E}">
        <p14:creationId xmlns:p14="http://schemas.microsoft.com/office/powerpoint/2010/main" val="110051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12" grpId="0"/>
      <p:bldP spid="12" grpId="1"/>
      <p:bldP spid="13" grpId="0"/>
      <p:bldP spid="14"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B22B7D8-0FD1-228A-5194-82AA0D51A29E}"/>
              </a:ext>
            </a:extLst>
          </p:cNvPr>
          <p:cNvSpPr>
            <a:spLocks noGrp="1"/>
          </p:cNvSpPr>
          <p:nvPr>
            <p:ph type="title"/>
          </p:nvPr>
        </p:nvSpPr>
        <p:spPr>
          <a:xfrm>
            <a:off x="1066800" y="555507"/>
            <a:ext cx="10058400" cy="1556322"/>
          </a:xfrm>
        </p:spPr>
        <p:txBody>
          <a:bodyPr>
            <a:normAutofit/>
          </a:bodyPr>
          <a:lstStyle/>
          <a:p>
            <a:r>
              <a:rPr lang="de-DE" dirty="0" err="1"/>
              <a:t>Once</a:t>
            </a:r>
            <a:r>
              <a:rPr lang="de-DE" dirty="0"/>
              <a:t> </a:t>
            </a:r>
            <a:r>
              <a:rPr lang="de-DE" dirty="0" err="1"/>
              <a:t>again</a:t>
            </a:r>
            <a:r>
              <a:rPr lang="de-DE" dirty="0"/>
              <a:t>…</a:t>
            </a:r>
            <a:br>
              <a:rPr lang="de-DE" dirty="0"/>
            </a:br>
            <a:r>
              <a:rPr lang="de-DE" sz="2800" dirty="0"/>
              <a:t>Primfaktorenzerlegung</a:t>
            </a:r>
            <a:endParaRPr lang="de-CH" sz="2800" dirty="0"/>
          </a:p>
        </p:txBody>
      </p:sp>
      <p:sp>
        <p:nvSpPr>
          <p:cNvPr id="10" name="Textfeld 9">
            <a:extLst>
              <a:ext uri="{FF2B5EF4-FFF2-40B4-BE49-F238E27FC236}">
                <a16:creationId xmlns:a16="http://schemas.microsoft.com/office/drawing/2014/main" id="{009F6930-31F3-936A-4AD6-E8AB062B91E0}"/>
              </a:ext>
            </a:extLst>
          </p:cNvPr>
          <p:cNvSpPr txBox="1"/>
          <p:nvPr/>
        </p:nvSpPr>
        <p:spPr>
          <a:xfrm>
            <a:off x="544287" y="2131278"/>
            <a:ext cx="2057400" cy="584775"/>
          </a:xfrm>
          <a:prstGeom prst="rect">
            <a:avLst/>
          </a:prstGeom>
          <a:noFill/>
        </p:spPr>
        <p:txBody>
          <a:bodyPr wrap="square" rtlCol="0">
            <a:spAutoFit/>
          </a:bodyPr>
          <a:lstStyle/>
          <a:p>
            <a:r>
              <a:rPr lang="de-DE" sz="3200" dirty="0"/>
              <a:t>66 = ?</a:t>
            </a:r>
            <a:endParaRPr lang="de-CH" sz="3200" dirty="0"/>
          </a:p>
        </p:txBody>
      </p:sp>
      <p:sp>
        <p:nvSpPr>
          <p:cNvPr id="11" name="Textfeld 10">
            <a:extLst>
              <a:ext uri="{FF2B5EF4-FFF2-40B4-BE49-F238E27FC236}">
                <a16:creationId xmlns:a16="http://schemas.microsoft.com/office/drawing/2014/main" id="{F615A883-A896-A27C-7699-4028BB9B74C4}"/>
              </a:ext>
            </a:extLst>
          </p:cNvPr>
          <p:cNvSpPr txBox="1"/>
          <p:nvPr/>
        </p:nvSpPr>
        <p:spPr>
          <a:xfrm>
            <a:off x="544286" y="2166774"/>
            <a:ext cx="5312228" cy="584775"/>
          </a:xfrm>
          <a:prstGeom prst="rect">
            <a:avLst/>
          </a:prstGeom>
          <a:noFill/>
        </p:spPr>
        <p:txBody>
          <a:bodyPr wrap="square" rtlCol="0">
            <a:spAutoFit/>
          </a:bodyPr>
          <a:lstStyle/>
          <a:p>
            <a:r>
              <a:rPr lang="de-DE" sz="3200" dirty="0"/>
              <a:t>66 = 2 * 3 * 11</a:t>
            </a:r>
            <a:endParaRPr lang="de-CH" sz="3200" dirty="0"/>
          </a:p>
        </p:txBody>
      </p:sp>
      <p:sp>
        <p:nvSpPr>
          <p:cNvPr id="12" name="Textfeld 11">
            <a:extLst>
              <a:ext uri="{FF2B5EF4-FFF2-40B4-BE49-F238E27FC236}">
                <a16:creationId xmlns:a16="http://schemas.microsoft.com/office/drawing/2014/main" id="{C8749B8A-3F67-58AF-ED5B-AA60D0BFA828}"/>
              </a:ext>
            </a:extLst>
          </p:cNvPr>
          <p:cNvSpPr txBox="1"/>
          <p:nvPr/>
        </p:nvSpPr>
        <p:spPr>
          <a:xfrm>
            <a:off x="544287" y="2846514"/>
            <a:ext cx="2057400" cy="584775"/>
          </a:xfrm>
          <a:prstGeom prst="rect">
            <a:avLst/>
          </a:prstGeom>
          <a:noFill/>
        </p:spPr>
        <p:txBody>
          <a:bodyPr wrap="square" rtlCol="0">
            <a:spAutoFit/>
          </a:bodyPr>
          <a:lstStyle/>
          <a:p>
            <a:r>
              <a:rPr lang="de-DE" sz="3200" dirty="0"/>
              <a:t>350 = ?</a:t>
            </a:r>
            <a:endParaRPr lang="de-CH" sz="3200" dirty="0"/>
          </a:p>
        </p:txBody>
      </p:sp>
      <p:sp>
        <p:nvSpPr>
          <p:cNvPr id="13" name="Textfeld 12">
            <a:extLst>
              <a:ext uri="{FF2B5EF4-FFF2-40B4-BE49-F238E27FC236}">
                <a16:creationId xmlns:a16="http://schemas.microsoft.com/office/drawing/2014/main" id="{49800451-E60A-4DFD-8BF2-52CF4D19F072}"/>
              </a:ext>
            </a:extLst>
          </p:cNvPr>
          <p:cNvSpPr txBox="1"/>
          <p:nvPr/>
        </p:nvSpPr>
        <p:spPr>
          <a:xfrm>
            <a:off x="544286" y="2833674"/>
            <a:ext cx="5116284" cy="584775"/>
          </a:xfrm>
          <a:prstGeom prst="rect">
            <a:avLst/>
          </a:prstGeom>
          <a:noFill/>
        </p:spPr>
        <p:txBody>
          <a:bodyPr wrap="square" rtlCol="0">
            <a:spAutoFit/>
          </a:bodyPr>
          <a:lstStyle/>
          <a:p>
            <a:r>
              <a:rPr lang="de-DE" sz="3200" dirty="0"/>
              <a:t>350 = 2 * 5 * 5 * 7</a:t>
            </a:r>
            <a:endParaRPr lang="de-CH" sz="3200" dirty="0"/>
          </a:p>
        </p:txBody>
      </p:sp>
      <p:sp>
        <p:nvSpPr>
          <p:cNvPr id="14" name="Textfeld 13">
            <a:extLst>
              <a:ext uri="{FF2B5EF4-FFF2-40B4-BE49-F238E27FC236}">
                <a16:creationId xmlns:a16="http://schemas.microsoft.com/office/drawing/2014/main" id="{B7CE0609-CC70-5D00-EC03-B803E1BBED5A}"/>
              </a:ext>
            </a:extLst>
          </p:cNvPr>
          <p:cNvSpPr txBox="1"/>
          <p:nvPr/>
        </p:nvSpPr>
        <p:spPr>
          <a:xfrm>
            <a:off x="544287" y="3668151"/>
            <a:ext cx="8980713" cy="584775"/>
          </a:xfrm>
          <a:prstGeom prst="rect">
            <a:avLst/>
          </a:prstGeom>
          <a:noFill/>
        </p:spPr>
        <p:txBody>
          <a:bodyPr wrap="square" rtlCol="0">
            <a:spAutoFit/>
          </a:bodyPr>
          <a:lstStyle/>
          <a:p>
            <a:r>
              <a:rPr lang="de-DE" sz="3200" dirty="0"/>
              <a:t>Welche Zahl ist grösser?</a:t>
            </a:r>
            <a:endParaRPr lang="de-CH" sz="3200" dirty="0"/>
          </a:p>
        </p:txBody>
      </p:sp>
      <p:sp>
        <p:nvSpPr>
          <p:cNvPr id="15" name="Textfeld 14">
            <a:extLst>
              <a:ext uri="{FF2B5EF4-FFF2-40B4-BE49-F238E27FC236}">
                <a16:creationId xmlns:a16="http://schemas.microsoft.com/office/drawing/2014/main" id="{D592E421-D904-DDAC-A81A-DF40DB611584}"/>
              </a:ext>
            </a:extLst>
          </p:cNvPr>
          <p:cNvSpPr txBox="1"/>
          <p:nvPr/>
        </p:nvSpPr>
        <p:spPr>
          <a:xfrm>
            <a:off x="544286" y="4502628"/>
            <a:ext cx="11179627" cy="1077218"/>
          </a:xfrm>
          <a:prstGeom prst="rect">
            <a:avLst/>
          </a:prstGeom>
          <a:noFill/>
        </p:spPr>
        <p:txBody>
          <a:bodyPr wrap="square" rtlCol="0">
            <a:spAutoFit/>
          </a:bodyPr>
          <a:lstStyle/>
          <a:p>
            <a:r>
              <a:rPr lang="de-DE" sz="3200" dirty="0"/>
              <a:t>Hier gibt es keine Lösung, weil keine der Mengen eine </a:t>
            </a:r>
            <a:r>
              <a:rPr lang="de-DE" sz="3200" b="1" dirty="0"/>
              <a:t>Teilmenge</a:t>
            </a:r>
            <a:r>
              <a:rPr lang="de-DE" sz="3200" dirty="0"/>
              <a:t> der anderen Menge ist.</a:t>
            </a:r>
            <a:endParaRPr lang="de-CH" sz="3200" dirty="0"/>
          </a:p>
        </p:txBody>
      </p:sp>
    </p:spTree>
    <p:extLst>
      <p:ext uri="{BB962C8B-B14F-4D97-AF65-F5344CB8AC3E}">
        <p14:creationId xmlns:p14="http://schemas.microsoft.com/office/powerpoint/2010/main" val="399210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2" grpId="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6D37438-4A23-5157-57EB-B02D61D4CC0B}"/>
              </a:ext>
            </a:extLst>
          </p:cNvPr>
          <p:cNvSpPr>
            <a:spLocks noGrp="1"/>
          </p:cNvSpPr>
          <p:nvPr>
            <p:ph type="title"/>
          </p:nvPr>
        </p:nvSpPr>
        <p:spPr>
          <a:xfrm>
            <a:off x="1066800" y="642594"/>
            <a:ext cx="10058400" cy="3461320"/>
          </a:xfrm>
        </p:spPr>
        <p:txBody>
          <a:bodyPr>
            <a:normAutofit/>
          </a:bodyPr>
          <a:lstStyle/>
          <a:p>
            <a:r>
              <a:rPr lang="de-DE" dirty="0"/>
              <a:t>Gibt es eine Lösung für dieses Problem, also dass auch 66 und 350 mit der Primfaktorzerlegung geordnet dargestellt werden können? </a:t>
            </a:r>
            <a:endParaRPr lang="de-CH" dirty="0"/>
          </a:p>
        </p:txBody>
      </p:sp>
      <p:sp>
        <p:nvSpPr>
          <p:cNvPr id="6" name="Titel 4">
            <a:extLst>
              <a:ext uri="{FF2B5EF4-FFF2-40B4-BE49-F238E27FC236}">
                <a16:creationId xmlns:a16="http://schemas.microsoft.com/office/drawing/2014/main" id="{878DBFFB-DA4A-7104-E574-1DA43C36159D}"/>
              </a:ext>
            </a:extLst>
          </p:cNvPr>
          <p:cNvSpPr txBox="1">
            <a:spLocks/>
          </p:cNvSpPr>
          <p:nvPr/>
        </p:nvSpPr>
        <p:spPr>
          <a:xfrm>
            <a:off x="947057" y="4365507"/>
            <a:ext cx="10058400" cy="12732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de-DE" dirty="0"/>
              <a:t>Ja, mit der Darstellung von </a:t>
            </a:r>
            <a:r>
              <a:rPr lang="de-DE" b="1" dirty="0"/>
              <a:t>gerichteten Graphen</a:t>
            </a:r>
            <a:r>
              <a:rPr lang="de-DE" dirty="0"/>
              <a:t> können wir die Zahlen geordnet darstellen.</a:t>
            </a:r>
            <a:endParaRPr lang="de-CH" dirty="0"/>
          </a:p>
        </p:txBody>
      </p:sp>
    </p:spTree>
    <p:extLst>
      <p:ext uri="{BB962C8B-B14F-4D97-AF65-F5344CB8AC3E}">
        <p14:creationId xmlns:p14="http://schemas.microsoft.com/office/powerpoint/2010/main" val="1893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4">
            <a:extLst>
              <a:ext uri="{FF2B5EF4-FFF2-40B4-BE49-F238E27FC236}">
                <a16:creationId xmlns:a16="http://schemas.microsoft.com/office/drawing/2014/main" id="{878DBFFB-DA4A-7104-E574-1DA43C36159D}"/>
              </a:ext>
            </a:extLst>
          </p:cNvPr>
          <p:cNvSpPr txBox="1">
            <a:spLocks/>
          </p:cNvSpPr>
          <p:nvPr/>
        </p:nvSpPr>
        <p:spPr>
          <a:xfrm>
            <a:off x="555171" y="4717854"/>
            <a:ext cx="10058400" cy="105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de-DE" sz="2400" b="1" dirty="0"/>
              <a:t>Ein gerichteter Weg führt von einem Knoten mit der Zahl a zu einem Knoten mit der Zahl b, wenn a kleiner gleich b bezüglich der Faktorisierung ist.</a:t>
            </a:r>
          </a:p>
        </p:txBody>
      </p:sp>
      <p:pic>
        <p:nvPicPr>
          <p:cNvPr id="10" name="Grafik 9">
            <a:extLst>
              <a:ext uri="{FF2B5EF4-FFF2-40B4-BE49-F238E27FC236}">
                <a16:creationId xmlns:a16="http://schemas.microsoft.com/office/drawing/2014/main" id="{69AE0E0A-312C-32E6-A7EA-2C89C00885B5}"/>
              </a:ext>
            </a:extLst>
          </p:cNvPr>
          <p:cNvPicPr>
            <a:picLocks noChangeAspect="1"/>
          </p:cNvPicPr>
          <p:nvPr/>
        </p:nvPicPr>
        <p:blipFill>
          <a:blip r:embed="rId2"/>
          <a:stretch>
            <a:fillRect/>
          </a:stretch>
        </p:blipFill>
        <p:spPr>
          <a:xfrm>
            <a:off x="2560216" y="328439"/>
            <a:ext cx="6834155" cy="4328107"/>
          </a:xfrm>
          <a:prstGeom prst="rect">
            <a:avLst/>
          </a:prstGeom>
        </p:spPr>
      </p:pic>
      <p:sp>
        <p:nvSpPr>
          <p:cNvPr id="11" name="Titel 4">
            <a:extLst>
              <a:ext uri="{FF2B5EF4-FFF2-40B4-BE49-F238E27FC236}">
                <a16:creationId xmlns:a16="http://schemas.microsoft.com/office/drawing/2014/main" id="{D87604AF-2DDB-3D25-44F3-912BBA6A0FC5}"/>
              </a:ext>
            </a:extLst>
          </p:cNvPr>
          <p:cNvSpPr txBox="1">
            <a:spLocks/>
          </p:cNvSpPr>
          <p:nvPr/>
        </p:nvSpPr>
        <p:spPr>
          <a:xfrm>
            <a:off x="555171" y="5834742"/>
            <a:ext cx="10058400" cy="585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r>
              <a:rPr lang="de-DE" sz="2400" dirty="0"/>
              <a:t>Wir erkennen, dass 2310 das Maximum, 1 das Minimum ist, und dass z. B. 55 und 28 nicht miteinander vergleichbar sind.</a:t>
            </a:r>
          </a:p>
        </p:txBody>
      </p:sp>
      <p:sp>
        <p:nvSpPr>
          <p:cNvPr id="12" name="Textfeld 11">
            <a:extLst>
              <a:ext uri="{FF2B5EF4-FFF2-40B4-BE49-F238E27FC236}">
                <a16:creationId xmlns:a16="http://schemas.microsoft.com/office/drawing/2014/main" id="{D3E96E91-A616-BD17-D0AC-28EFFCD19BF3}"/>
              </a:ext>
            </a:extLst>
          </p:cNvPr>
          <p:cNvSpPr txBox="1"/>
          <p:nvPr/>
        </p:nvSpPr>
        <p:spPr>
          <a:xfrm>
            <a:off x="446314" y="424543"/>
            <a:ext cx="1992086" cy="1200329"/>
          </a:xfrm>
          <a:prstGeom prst="rect">
            <a:avLst/>
          </a:prstGeom>
          <a:noFill/>
        </p:spPr>
        <p:txBody>
          <a:bodyPr wrap="square" rtlCol="0">
            <a:spAutoFit/>
          </a:bodyPr>
          <a:lstStyle/>
          <a:p>
            <a:r>
              <a:rPr lang="de-DE" sz="3600" dirty="0"/>
              <a:t>Beispiel 1.1</a:t>
            </a:r>
            <a:endParaRPr lang="de-CH" sz="3600" dirty="0"/>
          </a:p>
        </p:txBody>
      </p:sp>
    </p:spTree>
    <p:extLst>
      <p:ext uri="{BB962C8B-B14F-4D97-AF65-F5344CB8AC3E}">
        <p14:creationId xmlns:p14="http://schemas.microsoft.com/office/powerpoint/2010/main" val="66086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5D6F7AD-09FB-47AB-B353-D1D83850E3A3}">
  <ds:schemaRefs>
    <ds:schemaRef ds:uri="http://schemas.microsoft.com/sharepoint/v3/contenttype/forms"/>
  </ds:schemaRefs>
</ds:datastoreItem>
</file>

<file path=customXml/itemProps2.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C0DB4D-BE53-4100-8A0D-CEFB2E48282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Design „Savon“ für Gärten</Template>
  <TotalTime>0</TotalTime>
  <Words>625</Words>
  <Application>Microsoft Office PowerPoint</Application>
  <PresentationFormat>Breitbild</PresentationFormat>
  <Paragraphs>47</Paragraphs>
  <Slides>25</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25</vt:i4>
      </vt:variant>
    </vt:vector>
  </HeadingPairs>
  <TitlesOfParts>
    <vt:vector size="31" baseType="lpstr">
      <vt:lpstr>Arial</vt:lpstr>
      <vt:lpstr>Calibri</vt:lpstr>
      <vt:lpstr>Calibri Light</vt:lpstr>
      <vt:lpstr>Century Gothic</vt:lpstr>
      <vt:lpstr>Savon</vt:lpstr>
      <vt:lpstr>Benutzerdefiniertes Design</vt:lpstr>
      <vt:lpstr>Ordnung und suche</vt:lpstr>
      <vt:lpstr>PowerPoint-Präsentation</vt:lpstr>
      <vt:lpstr>PowerPoint-Präsentation</vt:lpstr>
      <vt:lpstr>Können wir unser Zimmer in eine lineare Ordnung bringen? Beispiele? Wo kann dies unmöglich gelingen? Worin besteht der entscheidende Vorteil von linearen Ordnungen? Es gibt viele Fälle, in denen Ordnungskriterien nicht zu einer linearen Ordnung führen!</vt:lpstr>
      <vt:lpstr>Nichtlineare Ordnungen  Def: Wir sagen, a ist kleiner gleich b bezüglich der Primfaktorzerlegung, wenn alle Primfaktoren von a auch Primfaktoren von b sind. </vt:lpstr>
      <vt:lpstr>Nichtlineare Ordnungen: Z. B. Primfaktorenzerlegung</vt:lpstr>
      <vt:lpstr>Once again… Primfaktorenzerlegung</vt:lpstr>
      <vt:lpstr>Gibt es eine Lösung für dieses Problem, also dass auch 66 und 350 mit der Primfaktorzerlegung geordnet dargestellt werden können? </vt:lpstr>
      <vt:lpstr>PowerPoint-Präsentation</vt:lpstr>
      <vt:lpstr>Jetzt sind Sie dran!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Sortieralgorithmus zum Herstellen einer linearen Ordnung  …nicht GNOMSORT…</vt:lpstr>
      <vt:lpstr>PowerPoint-Präsentation</vt:lpstr>
      <vt:lpstr>PowerPoint-Präsentation</vt:lpstr>
      <vt:lpstr>Sortieralgorithmus Bubblesort -&gt; Verfahren: Man vergleicht zwei nebeneinander stehende Werte und vertauscht ihre Reihenfolge, wenn der Wert rechts kleiner als der Wert links ist.</vt:lpstr>
      <vt:lpstr>PowerPoint-Präsentation</vt:lpstr>
      <vt:lpstr>Programmierung Bubblesort mit PYTHON IDLE</vt:lpstr>
      <vt:lpstr>Sortier-Algorithmus Bubblesort -&gt; Verfahren: Man vergleicht zwei nebeneinander stehende Werte und vertauscht ihre Reihenfolge, wenn der Wert rechts kleiner als der Wert links ist.   Bubblesort.py</vt:lpstr>
      <vt:lpstr>Warum verwendet man eine zusätzliche Variable z, um die Werte x[i] und x[i + 1] zu vertauschen? Geht es nicht ohne diese Variable?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Animationen</dc:title>
  <dc:creator>Riederer Raphael KSS</dc:creator>
  <cp:lastModifiedBy>Raphael Riederer</cp:lastModifiedBy>
  <cp:revision>337</cp:revision>
  <dcterms:created xsi:type="dcterms:W3CDTF">2021-09-23T14:56:04Z</dcterms:created>
  <dcterms:modified xsi:type="dcterms:W3CDTF">2023-12-01T14:40:58Z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